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theme/themeOverride1.xml" ContentType="application/vnd.openxmlformats-officedocument.themeOverride+xml"/>
  <Override PartName="/ppt/notesSlides/notesSlide16.xml" ContentType="application/vnd.openxmlformats-officedocument.presentationml.notesSlide+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charts/chart14.xml" ContentType="application/vnd.openxmlformats-officedocument.drawingml.char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charts/chart6.xml" ContentType="application/vnd.openxmlformats-officedocument.drawingml.char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10.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391" r:id="rId2"/>
    <p:sldId id="445" r:id="rId3"/>
    <p:sldId id="458" r:id="rId4"/>
    <p:sldId id="423" r:id="rId5"/>
    <p:sldId id="353" r:id="rId6"/>
    <p:sldId id="346" r:id="rId7"/>
    <p:sldId id="350" r:id="rId8"/>
    <p:sldId id="377" r:id="rId9"/>
    <p:sldId id="347" r:id="rId10"/>
    <p:sldId id="437" r:id="rId11"/>
    <p:sldId id="438" r:id="rId12"/>
    <p:sldId id="430" r:id="rId13"/>
    <p:sldId id="434" r:id="rId14"/>
    <p:sldId id="435" r:id="rId15"/>
    <p:sldId id="429" r:id="rId16"/>
    <p:sldId id="440" r:id="rId17"/>
    <p:sldId id="444" r:id="rId18"/>
    <p:sldId id="418" r:id="rId19"/>
    <p:sldId id="417" r:id="rId20"/>
    <p:sldId id="390" r:id="rId21"/>
    <p:sldId id="343" r:id="rId22"/>
    <p:sldId id="432" r:id="rId23"/>
    <p:sldId id="439" r:id="rId24"/>
    <p:sldId id="454" r:id="rId25"/>
    <p:sldId id="455" r:id="rId26"/>
    <p:sldId id="456" r:id="rId27"/>
    <p:sldId id="457" r:id="rId28"/>
    <p:sldId id="447" r:id="rId29"/>
    <p:sldId id="448" r:id="rId30"/>
    <p:sldId id="449" r:id="rId31"/>
    <p:sldId id="450" r:id="rId32"/>
    <p:sldId id="451" r:id="rId33"/>
    <p:sldId id="452" r:id="rId34"/>
    <p:sldId id="453" r:id="rId35"/>
    <p:sldId id="442" r:id="rId36"/>
    <p:sldId id="441" r:id="rId37"/>
    <p:sldId id="446" r:id="rId38"/>
    <p:sldId id="427" r:id="rId39"/>
    <p:sldId id="422" r:id="rId40"/>
    <p:sldId id="397" r:id="rId4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FF3300"/>
    <a:srgbClr val="FF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0" autoAdjust="0"/>
    <p:restoredTop sz="81162" autoAdjust="0"/>
  </p:normalViewPr>
  <p:slideViewPr>
    <p:cSldViewPr>
      <p:cViewPr varScale="1">
        <p:scale>
          <a:sx n="91" d="100"/>
          <a:sy n="91" d="100"/>
        </p:scale>
        <p:origin x="-1566"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126"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Office_Excel_Worksheet13.xlsx"/><Relationship Id="rId1" Type="http://schemas.openxmlformats.org/officeDocument/2006/relationships/themeOverride" Target="../theme/themeOverride1.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Office_Excel_Worksheet14.xlsx"/></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Office_Excel_Worksheet15.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layout/>
    </c:title>
    <c:view3D>
      <c:perspective val="0"/>
    </c:view3D>
    <c:plotArea>
      <c:layout>
        <c:manualLayout>
          <c:layoutTarget val="inner"/>
          <c:xMode val="edge"/>
          <c:yMode val="edge"/>
          <c:x val="0"/>
          <c:y val="0.20013490282780691"/>
          <c:w val="1"/>
          <c:h val="0.5979811417088623"/>
        </c:manualLayout>
      </c:layout>
      <c:pie3DChart>
        <c:varyColors val="1"/>
        <c:ser>
          <c:idx val="0"/>
          <c:order val="0"/>
          <c:tx>
            <c:strRef>
              <c:f>Sheet1!$A$2</c:f>
              <c:strCache>
                <c:ptCount val="1"/>
              </c:strCache>
            </c:strRef>
          </c:tx>
          <c:spPr>
            <a:solidFill>
              <a:schemeClr val="accent1"/>
            </a:solidFill>
            <a:ln w="16649">
              <a:solidFill>
                <a:schemeClr val="tx1"/>
              </a:solidFill>
              <a:prstDash val="solid"/>
            </a:ln>
          </c:spPr>
          <c:explosion val="25"/>
          <c:dPt>
            <c:idx val="1"/>
            <c:spPr>
              <a:solidFill>
                <a:srgbClr val="FF00FF"/>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dPt>
            <c:idx val="5"/>
            <c:spPr>
              <a:solidFill>
                <a:srgbClr val="00FF00"/>
              </a:solidFill>
              <a:ln w="16649">
                <a:solidFill>
                  <a:schemeClr val="tx1"/>
                </a:solidFill>
                <a:prstDash val="solid"/>
              </a:ln>
            </c:spPr>
          </c:dPt>
          <c:dLbls>
            <c:numFmt formatCode="0%" sourceLinked="0"/>
            <c:spPr>
              <a:noFill/>
              <a:ln w="33299">
                <a:noFill/>
              </a:ln>
            </c:spPr>
            <c:txPr>
              <a:bodyPr/>
              <a:lstStyle/>
              <a:p>
                <a:pPr>
                  <a:defRPr sz="1835" b="1" i="0" u="none" strike="noStrike" baseline="0">
                    <a:solidFill>
                      <a:schemeClr val="bg1"/>
                    </a:solidFill>
                    <a:latin typeface="Arial"/>
                    <a:ea typeface="Arial"/>
                    <a:cs typeface="Arial"/>
                  </a:defRPr>
                </a:pPr>
                <a:endParaRPr lang="en-US"/>
              </a:p>
            </c:txPr>
            <c:showPercent val="1"/>
            <c:showLeaderLines val="1"/>
          </c:dLbls>
          <c:cat>
            <c:strRef>
              <c:f>Sheet1!$B$1:$G$1</c:f>
              <c:strCache>
                <c:ptCount val="6"/>
                <c:pt idx="0">
                  <c:v>White</c:v>
                </c:pt>
                <c:pt idx="1">
                  <c:v>Hispanic</c:v>
                </c:pt>
                <c:pt idx="2">
                  <c:v>African American</c:v>
                </c:pt>
                <c:pt idx="3">
                  <c:v>Filipino</c:v>
                </c:pt>
                <c:pt idx="4">
                  <c:v>Asian</c:v>
                </c:pt>
                <c:pt idx="5">
                  <c:v>Other</c:v>
                </c:pt>
              </c:strCache>
            </c:strRef>
          </c:cat>
          <c:val>
            <c:numRef>
              <c:f>Sheet1!$B$2:$G$2</c:f>
              <c:numCache>
                <c:formatCode>0%</c:formatCode>
                <c:ptCount val="6"/>
                <c:pt idx="0">
                  <c:v>0.47</c:v>
                </c:pt>
                <c:pt idx="1">
                  <c:v>0.37</c:v>
                </c:pt>
                <c:pt idx="2">
                  <c:v>0.08</c:v>
                </c:pt>
                <c:pt idx="3">
                  <c:v>0.02</c:v>
                </c:pt>
                <c:pt idx="4">
                  <c:v>0.03</c:v>
                </c:pt>
                <c:pt idx="5">
                  <c:v>0.03</c:v>
                </c:pt>
              </c:numCache>
            </c:numRef>
          </c:val>
        </c:ser>
        <c:ser>
          <c:idx val="3"/>
          <c:order val="1"/>
          <c:tx>
            <c:strRef>
              <c:f>Sheet1!$A$3</c:f>
              <c:strCache>
                <c:ptCount val="1"/>
              </c:strCache>
            </c:strRef>
          </c:tx>
          <c:spPr>
            <a:solidFill>
              <a:schemeClr val="folHlink"/>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4"/>
            <c:spPr>
              <a:solidFill>
                <a:schemeClr val="bg2"/>
              </a:solidFill>
              <a:ln w="16649">
                <a:solidFill>
                  <a:schemeClr val="tx1"/>
                </a:solidFill>
                <a:prstDash val="solid"/>
              </a:ln>
            </c:spPr>
          </c:dPt>
          <c:dPt>
            <c:idx val="5"/>
            <c:spPr>
              <a:solidFill>
                <a:schemeClr val="tx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Sheet1!$B$3:$G$3</c:f>
              <c:numCache>
                <c:formatCode>General</c:formatCode>
                <c:ptCount val="6"/>
              </c:numCache>
            </c:numRef>
          </c:val>
        </c:ser>
        <c:ser>
          <c:idx val="4"/>
          <c:order val="2"/>
          <c:tx>
            <c:strRef>
              <c:f>Sheet1!$A$4</c:f>
              <c:strCache>
                <c:ptCount val="1"/>
              </c:strCache>
            </c:strRef>
          </c:tx>
          <c:spPr>
            <a:solidFill>
              <a:schemeClr val="bg2"/>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5"/>
            <c:spPr>
              <a:solidFill>
                <a:schemeClr val="tx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Sheet1!$B$4:$G$4</c:f>
              <c:numCache>
                <c:formatCode>General</c:formatCode>
                <c:ptCount val="6"/>
              </c:numCache>
            </c:numRef>
          </c:val>
        </c:ser>
        <c:ser>
          <c:idx val="5"/>
          <c:order val="3"/>
          <c:tx>
            <c:strRef>
              <c:f>Sheet1!$A$5</c:f>
              <c:strCache>
                <c:ptCount val="1"/>
              </c:strCache>
            </c:strRef>
          </c:tx>
          <c:spPr>
            <a:solidFill>
              <a:schemeClr val="tx2"/>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Sheet1!$B$5:$G$5</c:f>
              <c:numCache>
                <c:formatCode>General</c:formatCode>
                <c:ptCount val="6"/>
              </c:numCache>
            </c:numRef>
          </c:val>
        </c:ser>
        <c:ser>
          <c:idx val="1"/>
          <c:order val="4"/>
          <c:tx>
            <c:strRef>
              <c:f>Sheet1!$A$9</c:f>
              <c:strCache>
                <c:ptCount val="1"/>
              </c:strCache>
            </c:strRef>
          </c:tx>
          <c:spPr>
            <a:solidFill>
              <a:schemeClr val="accent2"/>
            </a:solidFill>
            <a:ln w="16649">
              <a:solidFill>
                <a:schemeClr val="tx1"/>
              </a:solidFill>
              <a:prstDash val="solid"/>
            </a:ln>
          </c:spPr>
          <c:explosion val="25"/>
          <c:dPt>
            <c:idx val="0"/>
            <c:spPr>
              <a:solidFill>
                <a:schemeClr val="accent1"/>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dPt>
            <c:idx val="5"/>
            <c:spPr>
              <a:solidFill>
                <a:schemeClr val="tx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Sheet1!$B$9:$G$9</c:f>
              <c:numCache>
                <c:formatCode>General</c:formatCode>
                <c:ptCount val="6"/>
              </c:numCache>
            </c:numRef>
          </c:val>
        </c:ser>
        <c:ser>
          <c:idx val="2"/>
          <c:order val="5"/>
          <c:tx>
            <c:strRef>
              <c:f>Sheet1!$A$10</c:f>
              <c:strCache>
                <c:ptCount val="1"/>
              </c:strCache>
            </c:strRef>
          </c:tx>
          <c:spPr>
            <a:solidFill>
              <a:schemeClr val="hlink"/>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dPt>
            <c:idx val="5"/>
            <c:spPr>
              <a:solidFill>
                <a:schemeClr val="tx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Sheet1!$B$10:$G$10</c:f>
              <c:numCache>
                <c:formatCode>General</c:formatCode>
                <c:ptCount val="6"/>
              </c:numCache>
            </c:numRef>
          </c:val>
        </c:ser>
        <c:ser>
          <c:idx val="6"/>
          <c:order val="6"/>
          <c:tx>
            <c:strRef>
              <c:f>Sheet1!$A$11</c:f>
              <c:strCache>
                <c:ptCount val="1"/>
              </c:strCache>
            </c:strRef>
          </c:tx>
          <c:spPr>
            <a:solidFill>
              <a:srgbClr val="0066CC"/>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dPt>
            <c:idx val="5"/>
            <c:spPr>
              <a:solidFill>
                <a:schemeClr val="tx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Sheet1!$B$11:$G$11</c:f>
              <c:numCache>
                <c:formatCode>General</c:formatCode>
                <c:ptCount val="6"/>
              </c:numCache>
            </c:numRef>
          </c:val>
        </c:ser>
        <c:ser>
          <c:idx val="7"/>
          <c:order val="7"/>
          <c:tx>
            <c:strRef>
              <c:f>Sheet1!$A$12</c:f>
              <c:strCache>
                <c:ptCount val="1"/>
              </c:strCache>
            </c:strRef>
          </c:tx>
          <c:spPr>
            <a:solidFill>
              <a:srgbClr val="CCCCFF"/>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dPt>
            <c:idx val="5"/>
            <c:spPr>
              <a:solidFill>
                <a:schemeClr val="tx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Sheet1!$B$12:$G$12</c:f>
              <c:numCache>
                <c:formatCode>General</c:formatCode>
                <c:ptCount val="6"/>
              </c:numCache>
            </c:numRef>
          </c:val>
        </c:ser>
      </c:pie3DChart>
      <c:spPr>
        <a:noFill/>
        <a:ln w="4162">
          <a:solidFill>
            <a:schemeClr val="tx1"/>
          </a:solidFill>
          <a:prstDash val="solid"/>
        </a:ln>
      </c:spPr>
    </c:plotArea>
    <c:legend>
      <c:legendPos val="t"/>
      <c:layout>
        <c:manualLayout>
          <c:xMode val="edge"/>
          <c:yMode val="edge"/>
          <c:x val="3.8095183885146891E-2"/>
          <c:y val="7.1942734430923676E-3"/>
          <c:w val="0.92063498086835527"/>
          <c:h val="7.1942352660462783E-2"/>
        </c:manualLayout>
      </c:layout>
      <c:spPr>
        <a:noFill/>
        <a:ln w="4162">
          <a:solidFill>
            <a:schemeClr val="bg1"/>
          </a:solidFill>
          <a:prstDash val="solid"/>
        </a:ln>
      </c:spPr>
      <c:txPr>
        <a:bodyPr/>
        <a:lstStyle/>
        <a:p>
          <a:pPr>
            <a:defRPr sz="1684" b="0" i="0" u="none" strike="noStrike" baseline="0">
              <a:solidFill>
                <a:schemeClr val="bg1"/>
              </a:solidFill>
              <a:latin typeface="Arial"/>
              <a:ea typeface="Arial"/>
              <a:cs typeface="Arial"/>
            </a:defRPr>
          </a:pPr>
          <a:endParaRPr lang="en-US"/>
        </a:p>
      </c:txPr>
    </c:legend>
    <c:plotVisOnly val="1"/>
    <c:dispBlanksAs val="zero"/>
  </c:chart>
  <c:spPr>
    <a:noFill/>
    <a:ln>
      <a:noFill/>
    </a:ln>
  </c:spPr>
  <c:txPr>
    <a:bodyPr/>
    <a:lstStyle/>
    <a:p>
      <a:pPr>
        <a:defRPr sz="2360" b="1" i="0" u="none" strike="noStrike" baseline="0">
          <a:solidFill>
            <a:schemeClr val="tx1"/>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0.10317460317460322"/>
          <c:y val="9.3525179856115206E-2"/>
          <c:w val="0.88095238095237638"/>
          <c:h val="0.7841726618705035"/>
        </c:manualLayout>
      </c:layout>
      <c:bar3DChart>
        <c:barDir val="col"/>
        <c:grouping val="percentStacked"/>
        <c:ser>
          <c:idx val="1"/>
          <c:order val="0"/>
          <c:tx>
            <c:strRef>
              <c:f>Sheet1!$A$2</c:f>
              <c:strCache>
                <c:ptCount val="1"/>
                <c:pt idx="0">
                  <c:v>White</c:v>
                </c:pt>
              </c:strCache>
            </c:strRef>
          </c:tx>
          <c:spPr>
            <a:solidFill>
              <a:srgbClr val="FFFF99"/>
            </a:solidFill>
            <a:ln w="16987">
              <a:solidFill>
                <a:schemeClr val="tx1"/>
              </a:solidFill>
              <a:prstDash val="solid"/>
            </a:ln>
          </c:spPr>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Sheet1!$B$2:$K$2</c:f>
              <c:numCache>
                <c:formatCode>0%</c:formatCode>
                <c:ptCount val="10"/>
                <c:pt idx="0">
                  <c:v>0.74</c:v>
                </c:pt>
                <c:pt idx="1">
                  <c:v>0.7</c:v>
                </c:pt>
                <c:pt idx="2">
                  <c:v>0.67</c:v>
                </c:pt>
                <c:pt idx="3">
                  <c:v>0.62</c:v>
                </c:pt>
                <c:pt idx="4">
                  <c:v>0.2</c:v>
                </c:pt>
                <c:pt idx="5">
                  <c:v>0.23</c:v>
                </c:pt>
                <c:pt idx="6">
                  <c:v>0.28999999999999998</c:v>
                </c:pt>
                <c:pt idx="7">
                  <c:v>0.52</c:v>
                </c:pt>
                <c:pt idx="8">
                  <c:v>0.43</c:v>
                </c:pt>
                <c:pt idx="9">
                  <c:v>0.41</c:v>
                </c:pt>
              </c:numCache>
            </c:numRef>
          </c:val>
        </c:ser>
        <c:ser>
          <c:idx val="2"/>
          <c:order val="1"/>
          <c:tx>
            <c:strRef>
              <c:f>Sheet1!$A$3</c:f>
              <c:strCache>
                <c:ptCount val="1"/>
                <c:pt idx="0">
                  <c:v>Hispanic</c:v>
                </c:pt>
              </c:strCache>
            </c:strRef>
          </c:tx>
          <c:spPr>
            <a:solidFill>
              <a:schemeClr val="hlink"/>
            </a:solidFill>
            <a:ln w="16987">
              <a:solidFill>
                <a:schemeClr val="tx1"/>
              </a:solidFill>
              <a:prstDash val="solid"/>
            </a:ln>
          </c:spPr>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Sheet1!$B$3:$K$3</c:f>
              <c:numCache>
                <c:formatCode>0%</c:formatCode>
                <c:ptCount val="10"/>
                <c:pt idx="0">
                  <c:v>0.16</c:v>
                </c:pt>
                <c:pt idx="1">
                  <c:v>0.18</c:v>
                </c:pt>
                <c:pt idx="2">
                  <c:v>0.24</c:v>
                </c:pt>
                <c:pt idx="3">
                  <c:v>0.32</c:v>
                </c:pt>
                <c:pt idx="4">
                  <c:v>0.61</c:v>
                </c:pt>
                <c:pt idx="5">
                  <c:v>0.37</c:v>
                </c:pt>
                <c:pt idx="6">
                  <c:v>0.41</c:v>
                </c:pt>
                <c:pt idx="7">
                  <c:v>0.33</c:v>
                </c:pt>
                <c:pt idx="8">
                  <c:v>0.44</c:v>
                </c:pt>
                <c:pt idx="9">
                  <c:v>0.45</c:v>
                </c:pt>
              </c:numCache>
            </c:numRef>
          </c:val>
        </c:ser>
        <c:ser>
          <c:idx val="3"/>
          <c:order val="2"/>
          <c:tx>
            <c:strRef>
              <c:f>Sheet1!$A$4</c:f>
              <c:strCache>
                <c:ptCount val="1"/>
                <c:pt idx="0">
                  <c:v>African American</c:v>
                </c:pt>
              </c:strCache>
            </c:strRef>
          </c:tx>
          <c:spPr>
            <a:solidFill>
              <a:schemeClr val="folHlink"/>
            </a:solidFill>
            <a:ln w="16987">
              <a:solidFill>
                <a:schemeClr val="tx1"/>
              </a:solidFill>
              <a:prstDash val="solid"/>
            </a:ln>
          </c:spPr>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Sheet1!$B$4:$K$4</c:f>
              <c:numCache>
                <c:formatCode>0%</c:formatCode>
                <c:ptCount val="10"/>
                <c:pt idx="0">
                  <c:v>0.01</c:v>
                </c:pt>
                <c:pt idx="1">
                  <c:v>0.04</c:v>
                </c:pt>
                <c:pt idx="2">
                  <c:v>0.05</c:v>
                </c:pt>
                <c:pt idx="3">
                  <c:v>0.02</c:v>
                </c:pt>
                <c:pt idx="4">
                  <c:v>0.13</c:v>
                </c:pt>
                <c:pt idx="5">
                  <c:v>0.21</c:v>
                </c:pt>
                <c:pt idx="6">
                  <c:v>0.21</c:v>
                </c:pt>
                <c:pt idx="7">
                  <c:v>0.09</c:v>
                </c:pt>
                <c:pt idx="8">
                  <c:v>0.09</c:v>
                </c:pt>
                <c:pt idx="9">
                  <c:v>0.08</c:v>
                </c:pt>
              </c:numCache>
            </c:numRef>
          </c:val>
        </c:ser>
        <c:ser>
          <c:idx val="4"/>
          <c:order val="3"/>
          <c:tx>
            <c:strRef>
              <c:f>Sheet1!$A$5</c:f>
              <c:strCache>
                <c:ptCount val="1"/>
                <c:pt idx="0">
                  <c:v>Filipino</c:v>
                </c:pt>
              </c:strCache>
            </c:strRef>
          </c:tx>
          <c:spPr>
            <a:solidFill>
              <a:schemeClr val="bg2"/>
            </a:solidFill>
            <a:ln w="16987">
              <a:solidFill>
                <a:schemeClr val="tx1"/>
              </a:solidFill>
              <a:prstDash val="solid"/>
            </a:ln>
          </c:spPr>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Sheet1!$B$5:$K$5</c:f>
              <c:numCache>
                <c:formatCode>0%</c:formatCode>
                <c:ptCount val="10"/>
                <c:pt idx="0">
                  <c:v>0.02</c:v>
                </c:pt>
                <c:pt idx="1">
                  <c:v>0.03</c:v>
                </c:pt>
                <c:pt idx="2">
                  <c:v>0.01</c:v>
                </c:pt>
                <c:pt idx="3">
                  <c:v>0.01</c:v>
                </c:pt>
                <c:pt idx="4">
                  <c:v>0.02</c:v>
                </c:pt>
                <c:pt idx="5">
                  <c:v>0.06</c:v>
                </c:pt>
                <c:pt idx="6">
                  <c:v>0.03</c:v>
                </c:pt>
                <c:pt idx="7">
                  <c:v>0.03</c:v>
                </c:pt>
                <c:pt idx="8">
                  <c:v>0.01</c:v>
                </c:pt>
                <c:pt idx="9">
                  <c:v>0.01</c:v>
                </c:pt>
              </c:numCache>
            </c:numRef>
          </c:val>
        </c:ser>
        <c:ser>
          <c:idx val="0"/>
          <c:order val="4"/>
          <c:tx>
            <c:strRef>
              <c:f>Sheet1!$A$6</c:f>
              <c:strCache>
                <c:ptCount val="1"/>
                <c:pt idx="0">
                  <c:v>Asian</c:v>
                </c:pt>
              </c:strCache>
            </c:strRef>
          </c:tx>
          <c:spPr>
            <a:solidFill>
              <a:schemeClr val="accent1"/>
            </a:solidFill>
            <a:ln w="16987">
              <a:solidFill>
                <a:schemeClr val="tx1"/>
              </a:solidFill>
              <a:prstDash val="solid"/>
            </a:ln>
          </c:spPr>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Sheet1!$B$6:$K$6</c:f>
              <c:numCache>
                <c:formatCode>0%</c:formatCode>
                <c:ptCount val="10"/>
                <c:pt idx="0">
                  <c:v>0.05</c:v>
                </c:pt>
                <c:pt idx="1">
                  <c:v>0.04</c:v>
                </c:pt>
                <c:pt idx="2">
                  <c:v>0</c:v>
                </c:pt>
                <c:pt idx="3">
                  <c:v>0.01</c:v>
                </c:pt>
                <c:pt idx="4">
                  <c:v>0.01</c:v>
                </c:pt>
                <c:pt idx="5">
                  <c:v>0.09</c:v>
                </c:pt>
                <c:pt idx="6">
                  <c:v>0.02</c:v>
                </c:pt>
                <c:pt idx="7">
                  <c:v>0.02</c:v>
                </c:pt>
                <c:pt idx="8">
                  <c:v>0.02</c:v>
                </c:pt>
                <c:pt idx="9">
                  <c:v>0.02</c:v>
                </c:pt>
              </c:numCache>
            </c:numRef>
          </c:val>
        </c:ser>
        <c:ser>
          <c:idx val="5"/>
          <c:order val="5"/>
          <c:tx>
            <c:strRef>
              <c:f>Sheet1!$A$7</c:f>
              <c:strCache>
                <c:ptCount val="1"/>
                <c:pt idx="0">
                  <c:v>Other</c:v>
                </c:pt>
              </c:strCache>
            </c:strRef>
          </c:tx>
          <c:spPr>
            <a:solidFill>
              <a:srgbClr val="3366FF"/>
            </a:solidFill>
            <a:ln w="16987">
              <a:solidFill>
                <a:schemeClr val="tx1"/>
              </a:solidFill>
              <a:prstDash val="solid"/>
            </a:ln>
          </c:spPr>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Sheet1!$B$7:$K$7</c:f>
              <c:numCache>
                <c:formatCode>0%</c:formatCode>
                <c:ptCount val="10"/>
                <c:pt idx="0">
                  <c:v>0.02</c:v>
                </c:pt>
                <c:pt idx="1">
                  <c:v>0.01</c:v>
                </c:pt>
                <c:pt idx="2">
                  <c:v>0.03</c:v>
                </c:pt>
                <c:pt idx="3">
                  <c:v>0.02</c:v>
                </c:pt>
                <c:pt idx="4">
                  <c:v>0.03</c:v>
                </c:pt>
                <c:pt idx="5">
                  <c:v>0.04</c:v>
                </c:pt>
                <c:pt idx="6">
                  <c:v>0.04</c:v>
                </c:pt>
                <c:pt idx="7">
                  <c:v>0.01</c:v>
                </c:pt>
                <c:pt idx="8">
                  <c:v>0.01</c:v>
                </c:pt>
                <c:pt idx="9">
                  <c:v>0.03</c:v>
                </c:pt>
              </c:numCache>
            </c:numRef>
          </c:val>
        </c:ser>
        <c:gapDepth val="0"/>
        <c:shape val="box"/>
        <c:axId val="89830144"/>
        <c:axId val="89831680"/>
        <c:axId val="0"/>
      </c:bar3DChart>
      <c:catAx>
        <c:axId val="89830144"/>
        <c:scaling>
          <c:orientation val="minMax"/>
        </c:scaling>
        <c:axPos val="b"/>
        <c:numFmt formatCode="General" sourceLinked="1"/>
        <c:tickLblPos val="low"/>
        <c:spPr>
          <a:ln w="4248">
            <a:solidFill>
              <a:schemeClr val="tx1"/>
            </a:solidFill>
            <a:prstDash val="solid"/>
          </a:ln>
        </c:spPr>
        <c:txPr>
          <a:bodyPr rot="0" vert="horz"/>
          <a:lstStyle/>
          <a:p>
            <a:pPr>
              <a:defRPr sz="1070" b="0" i="0" u="none" strike="noStrike" baseline="0">
                <a:solidFill>
                  <a:schemeClr val="bg1"/>
                </a:solidFill>
                <a:latin typeface="Arial"/>
                <a:ea typeface="Arial"/>
                <a:cs typeface="Arial"/>
              </a:defRPr>
            </a:pPr>
            <a:endParaRPr lang="en-US"/>
          </a:p>
        </c:txPr>
        <c:crossAx val="89831680"/>
        <c:crosses val="autoZero"/>
        <c:auto val="1"/>
        <c:lblAlgn val="ctr"/>
        <c:lblOffset val="100"/>
        <c:tickLblSkip val="1"/>
        <c:tickMarkSkip val="1"/>
      </c:catAx>
      <c:valAx>
        <c:axId val="89831680"/>
        <c:scaling>
          <c:orientation val="minMax"/>
        </c:scaling>
        <c:axPos val="l"/>
        <c:majorGridlines>
          <c:spPr>
            <a:ln w="16987">
              <a:solidFill>
                <a:schemeClr val="bg1"/>
              </a:solidFill>
              <a:prstDash val="solid"/>
            </a:ln>
          </c:spPr>
        </c:majorGridlines>
        <c:numFmt formatCode="0%" sourceLinked="0"/>
        <c:tickLblPos val="nextTo"/>
        <c:spPr>
          <a:ln w="16987">
            <a:solidFill>
              <a:schemeClr val="tx1"/>
            </a:solidFill>
            <a:prstDash val="solid"/>
          </a:ln>
        </c:spPr>
        <c:txPr>
          <a:bodyPr rot="0" vert="horz"/>
          <a:lstStyle/>
          <a:p>
            <a:pPr>
              <a:defRPr sz="1337" b="1" i="0" u="none" strike="noStrike" baseline="0">
                <a:solidFill>
                  <a:schemeClr val="bg1"/>
                </a:solidFill>
                <a:latin typeface="Arial"/>
                <a:ea typeface="Arial"/>
                <a:cs typeface="Arial"/>
              </a:defRPr>
            </a:pPr>
            <a:endParaRPr lang="en-US"/>
          </a:p>
        </c:txPr>
        <c:crossAx val="89830144"/>
        <c:crosses val="autoZero"/>
        <c:crossBetween val="between"/>
      </c:valAx>
      <c:spPr>
        <a:noFill/>
        <a:ln w="25403">
          <a:noFill/>
        </a:ln>
      </c:spPr>
    </c:plotArea>
    <c:legend>
      <c:legendPos val="t"/>
      <c:layout>
        <c:manualLayout>
          <c:xMode val="edge"/>
          <c:yMode val="edge"/>
          <c:x val="0.14444444444444532"/>
          <c:y val="7.1943146144165075E-3"/>
          <c:w val="0.71111111111111103"/>
          <c:h val="6.2350040469540333E-2"/>
        </c:manualLayout>
      </c:layout>
      <c:spPr>
        <a:noFill/>
        <a:ln w="4248">
          <a:solidFill>
            <a:schemeClr val="tx1"/>
          </a:solidFill>
          <a:prstDash val="solid"/>
        </a:ln>
      </c:spPr>
      <c:txPr>
        <a:bodyPr/>
        <a:lstStyle/>
        <a:p>
          <a:pPr>
            <a:defRPr sz="1351"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872" b="1" i="0" u="none" strike="noStrike" baseline="0">
          <a:solidFill>
            <a:schemeClr val="tx1"/>
          </a:solidFill>
          <a:latin typeface="Arial"/>
          <a:ea typeface="Arial"/>
          <a:cs typeface="Arial"/>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8.4126984126984244E-2"/>
          <c:y val="0.10791366906474795"/>
          <c:w val="0.9"/>
          <c:h val="0.76978417266187726"/>
        </c:manualLayout>
      </c:layout>
      <c:bar3DChart>
        <c:barDir val="col"/>
        <c:grouping val="clustered"/>
        <c:ser>
          <c:idx val="2"/>
          <c:order val="0"/>
          <c:tx>
            <c:strRef>
              <c:f>Sheet1!$A$2</c:f>
              <c:strCache>
                <c:ptCount val="1"/>
                <c:pt idx="0">
                  <c:v>Student population</c:v>
                </c:pt>
              </c:strCache>
            </c:strRef>
          </c:tx>
          <c:spPr>
            <a:solidFill>
              <a:srgbClr val="00B0F0"/>
            </a:solidFill>
            <a:ln w="16700">
              <a:solidFill>
                <a:schemeClr val="tx1"/>
              </a:solidFill>
              <a:prstDash val="solid"/>
            </a:ln>
          </c:spPr>
          <c:cat>
            <c:strRef>
              <c:f>Sheet1!$B$1:$K$1</c:f>
              <c:strCache>
                <c:ptCount val="10"/>
                <c:pt idx="0">
                  <c:v>Sunset View</c:v>
                </c:pt>
                <c:pt idx="1">
                  <c:v>Silvergate</c:v>
                </c:pt>
                <c:pt idx="2">
                  <c:v>Ocean Beach</c:v>
                </c:pt>
                <c:pt idx="3">
                  <c:v>Loma Portal</c:v>
                </c:pt>
                <c:pt idx="4">
                  <c:v>Cabrillo</c:v>
                </c:pt>
                <c:pt idx="5">
                  <c:v>Dewey</c:v>
                </c:pt>
                <c:pt idx="6">
                  <c:v>Barnard</c:v>
                </c:pt>
                <c:pt idx="7">
                  <c:v>Dana</c:v>
                </c:pt>
                <c:pt idx="8">
                  <c:v>Correia</c:v>
                </c:pt>
                <c:pt idx="9">
                  <c:v>Point Loma</c:v>
                </c:pt>
              </c:strCache>
            </c:strRef>
          </c:cat>
          <c:val>
            <c:numRef>
              <c:f>Sheet1!$B$2:$K$2</c:f>
              <c:numCache>
                <c:formatCode>#,##0_);\(#,##0\)</c:formatCode>
                <c:ptCount val="10"/>
                <c:pt idx="0">
                  <c:v>405</c:v>
                </c:pt>
                <c:pt idx="1">
                  <c:v>453</c:v>
                </c:pt>
                <c:pt idx="2">
                  <c:v>275</c:v>
                </c:pt>
                <c:pt idx="3">
                  <c:v>355</c:v>
                </c:pt>
                <c:pt idx="4">
                  <c:v>205</c:v>
                </c:pt>
                <c:pt idx="5">
                  <c:v>421</c:v>
                </c:pt>
                <c:pt idx="6">
                  <c:v>174</c:v>
                </c:pt>
                <c:pt idx="7">
                  <c:v>814</c:v>
                </c:pt>
                <c:pt idx="8">
                  <c:v>926</c:v>
                </c:pt>
                <c:pt idx="9">
                  <c:v>2018</c:v>
                </c:pt>
              </c:numCache>
            </c:numRef>
          </c:val>
        </c:ser>
        <c:gapDepth val="0"/>
        <c:shape val="box"/>
        <c:axId val="89839872"/>
        <c:axId val="89890816"/>
        <c:axId val="0"/>
      </c:bar3DChart>
      <c:catAx>
        <c:axId val="89839872"/>
        <c:scaling>
          <c:orientation val="minMax"/>
        </c:scaling>
        <c:axPos val="b"/>
        <c:numFmt formatCode="General" sourceLinked="1"/>
        <c:tickLblPos val="low"/>
        <c:spPr>
          <a:ln w="4176">
            <a:solidFill>
              <a:schemeClr val="tx1"/>
            </a:solidFill>
            <a:prstDash val="solid"/>
          </a:ln>
        </c:spPr>
        <c:txPr>
          <a:bodyPr rot="0" vert="horz"/>
          <a:lstStyle/>
          <a:p>
            <a:pPr>
              <a:defRPr sz="1051" b="0" i="0" u="none" strike="noStrike" baseline="0">
                <a:solidFill>
                  <a:schemeClr val="bg1"/>
                </a:solidFill>
                <a:latin typeface="Arial"/>
                <a:ea typeface="Arial"/>
                <a:cs typeface="Arial"/>
              </a:defRPr>
            </a:pPr>
            <a:endParaRPr lang="en-US"/>
          </a:p>
        </c:txPr>
        <c:crossAx val="89890816"/>
        <c:crosses val="autoZero"/>
        <c:auto val="1"/>
        <c:lblAlgn val="ctr"/>
        <c:lblOffset val="100"/>
        <c:tickLblSkip val="1"/>
        <c:tickMarkSkip val="1"/>
      </c:catAx>
      <c:valAx>
        <c:axId val="89890816"/>
        <c:scaling>
          <c:orientation val="minMax"/>
          <c:max val="2000"/>
        </c:scaling>
        <c:axPos val="l"/>
        <c:majorGridlines>
          <c:spPr>
            <a:ln w="16700">
              <a:solidFill>
                <a:schemeClr val="bg1"/>
              </a:solidFill>
              <a:prstDash val="solid"/>
            </a:ln>
          </c:spPr>
        </c:majorGridlines>
        <c:numFmt formatCode="#,##0_);\(#,##0\)" sourceLinked="0"/>
        <c:tickLblPos val="nextTo"/>
        <c:spPr>
          <a:ln w="16700">
            <a:solidFill>
              <a:schemeClr val="tx1"/>
            </a:solidFill>
            <a:prstDash val="solid"/>
          </a:ln>
        </c:spPr>
        <c:txPr>
          <a:bodyPr rot="0" vert="horz"/>
          <a:lstStyle/>
          <a:p>
            <a:pPr>
              <a:defRPr sz="1183" b="0" i="0" u="none" strike="noStrike" baseline="0">
                <a:solidFill>
                  <a:schemeClr val="bg1"/>
                </a:solidFill>
                <a:latin typeface="Arial"/>
                <a:ea typeface="Arial"/>
                <a:cs typeface="Arial"/>
              </a:defRPr>
            </a:pPr>
            <a:endParaRPr lang="en-US"/>
          </a:p>
        </c:txPr>
        <c:crossAx val="89839872"/>
        <c:crosses val="autoZero"/>
        <c:crossBetween val="between"/>
      </c:valAx>
      <c:spPr>
        <a:noFill/>
        <a:ln w="25386">
          <a:noFill/>
        </a:ln>
      </c:spPr>
    </c:plotArea>
    <c:legend>
      <c:legendPos val="t"/>
      <c:layout>
        <c:manualLayout>
          <c:xMode val="edge"/>
          <c:yMode val="edge"/>
          <c:x val="0.37301584898041668"/>
          <c:y val="7.1941640206366611E-3"/>
          <c:w val="0.25396830203916837"/>
          <c:h val="6.2350054344472813E-2"/>
        </c:manualLayout>
      </c:layout>
      <c:spPr>
        <a:noFill/>
        <a:ln w="4176">
          <a:solidFill>
            <a:schemeClr val="tx1"/>
          </a:solidFill>
          <a:prstDash val="solid"/>
        </a:ln>
      </c:spPr>
      <c:txPr>
        <a:bodyPr/>
        <a:lstStyle/>
        <a:p>
          <a:pPr>
            <a:defRPr sz="1328" b="1"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841" b="1" i="0" u="none" strike="noStrike" baseline="0">
          <a:solidFill>
            <a:schemeClr val="tx1"/>
          </a:solidFill>
          <a:latin typeface="Arial"/>
          <a:ea typeface="Arial"/>
          <a:cs typeface="Arial"/>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autoTitleDeleted val="1"/>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7.9365079365079361E-2"/>
          <c:y val="0.10791366906474795"/>
          <c:w val="0.90476190476190177"/>
          <c:h val="0.76978417266187726"/>
        </c:manualLayout>
      </c:layout>
      <c:bar3DChart>
        <c:barDir val="col"/>
        <c:grouping val="clustered"/>
        <c:ser>
          <c:idx val="3"/>
          <c:order val="0"/>
          <c:tx>
            <c:strRef>
              <c:f>Sheet1!$A$2</c:f>
              <c:strCache>
                <c:ptCount val="1"/>
                <c:pt idx="0">
                  <c:v>ELL</c:v>
                </c:pt>
              </c:strCache>
            </c:strRef>
          </c:tx>
          <c:spPr>
            <a:solidFill>
              <a:srgbClr val="00B0F0"/>
            </a:solidFill>
            <a:ln w="16822">
              <a:solidFill>
                <a:schemeClr val="tx1"/>
              </a:solidFill>
              <a:prstDash val="solid"/>
            </a:ln>
          </c:spPr>
          <c:cat>
            <c:strRef>
              <c:f>Sheet1!$B$1:$K$1</c:f>
              <c:strCache>
                <c:ptCount val="10"/>
                <c:pt idx="0">
                  <c:v>Sunset View</c:v>
                </c:pt>
                <c:pt idx="1">
                  <c:v>Silvergate</c:v>
                </c:pt>
                <c:pt idx="2">
                  <c:v>Ocean Beach</c:v>
                </c:pt>
                <c:pt idx="3">
                  <c:v>Loma Portal</c:v>
                </c:pt>
                <c:pt idx="4">
                  <c:v>Cabrillo</c:v>
                </c:pt>
                <c:pt idx="5">
                  <c:v>Dewey</c:v>
                </c:pt>
                <c:pt idx="6">
                  <c:v>Barnard</c:v>
                </c:pt>
                <c:pt idx="7">
                  <c:v>Dana</c:v>
                </c:pt>
                <c:pt idx="8">
                  <c:v>Correia</c:v>
                </c:pt>
                <c:pt idx="9">
                  <c:v>Point Loma</c:v>
                </c:pt>
              </c:strCache>
            </c:strRef>
          </c:cat>
          <c:val>
            <c:numRef>
              <c:f>Sheet1!$B$2:$K$2</c:f>
              <c:numCache>
                <c:formatCode>0%</c:formatCode>
                <c:ptCount val="10"/>
                <c:pt idx="0">
                  <c:v>0.08</c:v>
                </c:pt>
                <c:pt idx="1">
                  <c:v>0.06</c:v>
                </c:pt>
                <c:pt idx="2">
                  <c:v>0.17</c:v>
                </c:pt>
                <c:pt idx="3">
                  <c:v>0.2</c:v>
                </c:pt>
                <c:pt idx="4">
                  <c:v>0.42</c:v>
                </c:pt>
                <c:pt idx="5">
                  <c:v>0.3</c:v>
                </c:pt>
                <c:pt idx="6">
                  <c:v>0.36</c:v>
                </c:pt>
                <c:pt idx="7">
                  <c:v>0.16</c:v>
                </c:pt>
                <c:pt idx="8">
                  <c:v>0.17</c:v>
                </c:pt>
                <c:pt idx="9">
                  <c:v>0.13</c:v>
                </c:pt>
              </c:numCache>
            </c:numRef>
          </c:val>
        </c:ser>
        <c:gapDepth val="0"/>
        <c:shape val="box"/>
        <c:axId val="89557248"/>
        <c:axId val="89567232"/>
        <c:axId val="0"/>
      </c:bar3DChart>
      <c:catAx>
        <c:axId val="89557248"/>
        <c:scaling>
          <c:orientation val="minMax"/>
        </c:scaling>
        <c:axPos val="b"/>
        <c:numFmt formatCode="General" sourceLinked="1"/>
        <c:tickLblPos val="low"/>
        <c:spPr>
          <a:ln w="4205">
            <a:solidFill>
              <a:schemeClr val="tx1"/>
            </a:solidFill>
            <a:prstDash val="solid"/>
          </a:ln>
        </c:spPr>
        <c:txPr>
          <a:bodyPr rot="0" vert="horz"/>
          <a:lstStyle/>
          <a:p>
            <a:pPr>
              <a:defRPr sz="1060" b="0" i="0" u="none" strike="noStrike" baseline="0">
                <a:solidFill>
                  <a:schemeClr val="bg1"/>
                </a:solidFill>
                <a:latin typeface="Arial"/>
                <a:ea typeface="Arial"/>
                <a:cs typeface="Arial"/>
              </a:defRPr>
            </a:pPr>
            <a:endParaRPr lang="en-US"/>
          </a:p>
        </c:txPr>
        <c:crossAx val="89567232"/>
        <c:crosses val="autoZero"/>
        <c:auto val="1"/>
        <c:lblAlgn val="ctr"/>
        <c:lblOffset val="100"/>
        <c:tickLblSkip val="1"/>
        <c:tickMarkSkip val="1"/>
      </c:catAx>
      <c:valAx>
        <c:axId val="89567232"/>
        <c:scaling>
          <c:orientation val="minMax"/>
          <c:max val="1"/>
        </c:scaling>
        <c:axPos val="l"/>
        <c:majorGridlines>
          <c:spPr>
            <a:ln w="16822">
              <a:solidFill>
                <a:schemeClr val="bg1"/>
              </a:solidFill>
              <a:prstDash val="solid"/>
            </a:ln>
          </c:spPr>
        </c:majorGridlines>
        <c:numFmt formatCode="0%" sourceLinked="0"/>
        <c:tickLblPos val="nextTo"/>
        <c:spPr>
          <a:ln w="16822">
            <a:solidFill>
              <a:schemeClr val="tx1"/>
            </a:solidFill>
            <a:prstDash val="solid"/>
          </a:ln>
        </c:spPr>
        <c:txPr>
          <a:bodyPr rot="0" vert="horz"/>
          <a:lstStyle/>
          <a:p>
            <a:pPr>
              <a:defRPr sz="1193" b="0" i="0" u="none" strike="noStrike" baseline="0">
                <a:solidFill>
                  <a:schemeClr val="bg1"/>
                </a:solidFill>
                <a:latin typeface="Arial"/>
                <a:ea typeface="Arial"/>
                <a:cs typeface="Arial"/>
              </a:defRPr>
            </a:pPr>
            <a:endParaRPr lang="en-US"/>
          </a:p>
        </c:txPr>
        <c:crossAx val="89557248"/>
        <c:crosses val="autoZero"/>
        <c:crossBetween val="between"/>
      </c:valAx>
      <c:spPr>
        <a:noFill/>
        <a:ln w="25395">
          <a:noFill/>
        </a:ln>
      </c:spPr>
    </c:plotArea>
    <c:legend>
      <c:legendPos val="t"/>
      <c:layout>
        <c:manualLayout>
          <c:xMode val="edge"/>
          <c:yMode val="edge"/>
          <c:x val="0.45873013486679221"/>
          <c:y val="7.1942446043165523E-3"/>
          <c:w val="8.0952398849905238E-2"/>
          <c:h val="6.2350119904076858E-2"/>
        </c:manualLayout>
      </c:layout>
      <c:spPr>
        <a:noFill/>
        <a:ln w="4205">
          <a:solidFill>
            <a:schemeClr val="tx1"/>
          </a:solidFill>
          <a:prstDash val="solid"/>
        </a:ln>
      </c:spPr>
      <c:txPr>
        <a:bodyPr/>
        <a:lstStyle/>
        <a:p>
          <a:pPr>
            <a:defRPr sz="1338"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855" b="1" i="0" u="none" strike="noStrike" baseline="0">
          <a:solidFill>
            <a:schemeClr val="tx1"/>
          </a:solidFill>
          <a:latin typeface="Arial"/>
          <a:ea typeface="Arial"/>
          <a:cs typeface="Arial"/>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autoTitleDeleted val="1"/>
    <c:view3D>
      <c:hPercent val="60"/>
      <c:depthPercent val="100"/>
      <c:rAngAx val="1"/>
    </c:view3D>
    <c:floor>
      <c:spPr>
        <a:solidFill>
          <a:srgbClr val="C0C0C0"/>
        </a:solidFill>
        <a:ln w="3175">
          <a:solidFill>
            <a:schemeClr val="tx1"/>
          </a:solidFill>
          <a:prstDash val="solid"/>
        </a:ln>
      </c:spPr>
    </c:floor>
    <c:sideWall>
      <c:spPr>
        <a:noFill/>
        <a:ln w="12700">
          <a:solidFill>
            <a:schemeClr val="bg1"/>
          </a:solidFill>
          <a:prstDash val="solid"/>
        </a:ln>
      </c:spPr>
    </c:sideWall>
    <c:backWall>
      <c:spPr>
        <a:noFill/>
        <a:ln w="12700">
          <a:solidFill>
            <a:schemeClr val="bg1"/>
          </a:solidFill>
          <a:prstDash val="solid"/>
        </a:ln>
      </c:spPr>
    </c:backWall>
    <c:plotArea>
      <c:layout>
        <c:manualLayout>
          <c:layoutTarget val="inner"/>
          <c:xMode val="edge"/>
          <c:yMode val="edge"/>
          <c:x val="7.9365079365079361E-2"/>
          <c:y val="0.10791366906474795"/>
          <c:w val="0.90476190476190177"/>
          <c:h val="0.76978417266187726"/>
        </c:manualLayout>
      </c:layout>
      <c:bar3DChart>
        <c:barDir val="col"/>
        <c:grouping val="clustered"/>
        <c:ser>
          <c:idx val="2"/>
          <c:order val="0"/>
          <c:tx>
            <c:strRef>
              <c:f>Sheet1!$A$2</c:f>
              <c:strCache>
                <c:ptCount val="1"/>
                <c:pt idx="0">
                  <c:v>Free Lunch</c:v>
                </c:pt>
              </c:strCache>
            </c:strRef>
          </c:tx>
          <c:spPr>
            <a:solidFill>
              <a:schemeClr val="hlink"/>
            </a:solidFill>
            <a:ln w="16822">
              <a:solidFill>
                <a:schemeClr val="tx1"/>
              </a:solidFill>
              <a:prstDash val="solid"/>
            </a:ln>
          </c:spPr>
          <c:cat>
            <c:strRef>
              <c:f>Sheet1!$B$1:$K$1</c:f>
              <c:strCache>
                <c:ptCount val="10"/>
                <c:pt idx="0">
                  <c:v>Sunset View</c:v>
                </c:pt>
                <c:pt idx="1">
                  <c:v>Silvergate</c:v>
                </c:pt>
                <c:pt idx="2">
                  <c:v>Ocean Beach</c:v>
                </c:pt>
                <c:pt idx="3">
                  <c:v>Loma Portal</c:v>
                </c:pt>
                <c:pt idx="4">
                  <c:v>Cabrillo</c:v>
                </c:pt>
                <c:pt idx="5">
                  <c:v>Dewey</c:v>
                </c:pt>
                <c:pt idx="6">
                  <c:v>Barnard</c:v>
                </c:pt>
                <c:pt idx="7">
                  <c:v>Dana</c:v>
                </c:pt>
                <c:pt idx="8">
                  <c:v>Correia</c:v>
                </c:pt>
                <c:pt idx="9">
                  <c:v>Point Loma</c:v>
                </c:pt>
              </c:strCache>
            </c:strRef>
          </c:cat>
          <c:val>
            <c:numRef>
              <c:f>Sheet1!$B$2:$K$2</c:f>
              <c:numCache>
                <c:formatCode>0%</c:formatCode>
                <c:ptCount val="10"/>
                <c:pt idx="0">
                  <c:v>0.12</c:v>
                </c:pt>
                <c:pt idx="1">
                  <c:v>0.18</c:v>
                </c:pt>
                <c:pt idx="2">
                  <c:v>0.56000000000000005</c:v>
                </c:pt>
                <c:pt idx="3">
                  <c:v>0.33</c:v>
                </c:pt>
                <c:pt idx="4">
                  <c:v>0.7</c:v>
                </c:pt>
                <c:pt idx="5">
                  <c:v>0.69</c:v>
                </c:pt>
                <c:pt idx="6">
                  <c:v>0.71</c:v>
                </c:pt>
                <c:pt idx="7">
                  <c:v>0.42</c:v>
                </c:pt>
                <c:pt idx="8">
                  <c:v>0.46</c:v>
                </c:pt>
                <c:pt idx="9">
                  <c:v>0.43</c:v>
                </c:pt>
              </c:numCache>
            </c:numRef>
          </c:val>
        </c:ser>
        <c:gapDepth val="0"/>
        <c:shape val="box"/>
        <c:axId val="92471680"/>
        <c:axId val="92473216"/>
        <c:axId val="0"/>
      </c:bar3DChart>
      <c:catAx>
        <c:axId val="92471680"/>
        <c:scaling>
          <c:orientation val="minMax"/>
        </c:scaling>
        <c:axPos val="b"/>
        <c:numFmt formatCode="General" sourceLinked="1"/>
        <c:tickLblPos val="low"/>
        <c:spPr>
          <a:ln w="4205">
            <a:solidFill>
              <a:schemeClr val="tx1"/>
            </a:solidFill>
            <a:prstDash val="solid"/>
          </a:ln>
        </c:spPr>
        <c:txPr>
          <a:bodyPr rot="0" vert="horz"/>
          <a:lstStyle/>
          <a:p>
            <a:pPr>
              <a:defRPr sz="1060" b="0" i="0" u="none" strike="noStrike" baseline="0">
                <a:solidFill>
                  <a:schemeClr val="bg1"/>
                </a:solidFill>
                <a:latin typeface="Arial"/>
                <a:ea typeface="Arial"/>
                <a:cs typeface="Arial"/>
              </a:defRPr>
            </a:pPr>
            <a:endParaRPr lang="en-US"/>
          </a:p>
        </c:txPr>
        <c:crossAx val="92473216"/>
        <c:crosses val="autoZero"/>
        <c:auto val="1"/>
        <c:lblAlgn val="ctr"/>
        <c:lblOffset val="100"/>
        <c:tickLblSkip val="1"/>
        <c:tickMarkSkip val="1"/>
      </c:catAx>
      <c:valAx>
        <c:axId val="92473216"/>
        <c:scaling>
          <c:orientation val="minMax"/>
          <c:max val="1"/>
        </c:scaling>
        <c:axPos val="l"/>
        <c:majorGridlines>
          <c:spPr>
            <a:ln w="16822">
              <a:solidFill>
                <a:schemeClr val="bg1"/>
              </a:solidFill>
              <a:prstDash val="solid"/>
            </a:ln>
          </c:spPr>
        </c:majorGridlines>
        <c:numFmt formatCode="0%" sourceLinked="0"/>
        <c:tickLblPos val="nextTo"/>
        <c:spPr>
          <a:ln w="16822">
            <a:solidFill>
              <a:schemeClr val="bg1"/>
            </a:solidFill>
            <a:prstDash val="solid"/>
          </a:ln>
        </c:spPr>
        <c:txPr>
          <a:bodyPr rot="0" vert="horz"/>
          <a:lstStyle/>
          <a:p>
            <a:pPr>
              <a:defRPr sz="1193" b="0" i="0" u="none" strike="noStrike" baseline="0">
                <a:solidFill>
                  <a:schemeClr val="bg1"/>
                </a:solidFill>
                <a:latin typeface="Arial"/>
                <a:ea typeface="Arial"/>
                <a:cs typeface="Arial"/>
              </a:defRPr>
            </a:pPr>
            <a:endParaRPr lang="en-US"/>
          </a:p>
        </c:txPr>
        <c:crossAx val="92471680"/>
        <c:crosses val="autoZero"/>
        <c:crossBetween val="between"/>
      </c:valAx>
      <c:spPr>
        <a:noFill/>
        <a:ln w="25395">
          <a:noFill/>
        </a:ln>
      </c:spPr>
    </c:plotArea>
    <c:legend>
      <c:legendPos val="t"/>
      <c:layout>
        <c:manualLayout>
          <c:xMode val="edge"/>
          <c:yMode val="edge"/>
          <c:x val="0.42063493256660339"/>
          <c:y val="7.1942446043165523E-3"/>
          <c:w val="0.15714280345028547"/>
          <c:h val="6.2350119904076858E-2"/>
        </c:manualLayout>
      </c:layout>
      <c:spPr>
        <a:noFill/>
        <a:ln w="4205">
          <a:solidFill>
            <a:schemeClr val="tx1"/>
          </a:solidFill>
          <a:prstDash val="solid"/>
        </a:ln>
      </c:spPr>
      <c:txPr>
        <a:bodyPr/>
        <a:lstStyle/>
        <a:p>
          <a:pPr>
            <a:defRPr sz="1338"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855" b="1" i="0" u="none" strike="noStrike" baseline="0">
          <a:solidFill>
            <a:schemeClr val="tx1"/>
          </a:solidFill>
          <a:latin typeface="Arial"/>
          <a:ea typeface="Arial"/>
          <a:cs typeface="Arial"/>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autoTitleDeleted val="1"/>
    <c:view3D>
      <c:hPercent val="60"/>
      <c:depthPercent val="100"/>
      <c:rAngAx val="1"/>
    </c:view3D>
    <c:floor>
      <c:spPr>
        <a:solidFill>
          <a:srgbClr val="C0C0C0"/>
        </a:solidFill>
        <a:ln w="3175">
          <a:solidFill>
            <a:schemeClr val="tx1"/>
          </a:solidFill>
          <a:prstDash val="solid"/>
        </a:ln>
      </c:spPr>
    </c:floor>
    <c:sideWall>
      <c:spPr>
        <a:noFill/>
        <a:ln w="12700">
          <a:solidFill>
            <a:schemeClr val="bg1"/>
          </a:solidFill>
          <a:prstDash val="solid"/>
        </a:ln>
      </c:spPr>
    </c:sideWall>
    <c:backWall>
      <c:spPr>
        <a:noFill/>
        <a:ln w="12700">
          <a:solidFill>
            <a:schemeClr val="bg1"/>
          </a:solidFill>
          <a:prstDash val="solid"/>
        </a:ln>
      </c:spPr>
    </c:backWall>
    <c:plotArea>
      <c:layout>
        <c:manualLayout>
          <c:layoutTarget val="inner"/>
          <c:xMode val="edge"/>
          <c:yMode val="edge"/>
          <c:x val="7.9365079365079361E-2"/>
          <c:y val="0.10791366906474795"/>
          <c:w val="0.90476190476190166"/>
          <c:h val="0.7697841726618776"/>
        </c:manualLayout>
      </c:layout>
      <c:bar3DChart>
        <c:barDir val="col"/>
        <c:grouping val="clustered"/>
        <c:ser>
          <c:idx val="2"/>
          <c:order val="0"/>
          <c:tx>
            <c:strRef>
              <c:f>Sheet1!$A$2</c:f>
              <c:strCache>
                <c:ptCount val="1"/>
                <c:pt idx="0">
                  <c:v>GATE Students</c:v>
                </c:pt>
              </c:strCache>
            </c:strRef>
          </c:tx>
          <c:spPr>
            <a:solidFill>
              <a:schemeClr val="hlink"/>
            </a:solidFill>
            <a:ln w="16822">
              <a:solidFill>
                <a:schemeClr val="tx1"/>
              </a:solidFill>
              <a:prstDash val="solid"/>
            </a:ln>
          </c:spPr>
          <c:cat>
            <c:strRef>
              <c:f>Sheet1!$B$1:$K$1</c:f>
              <c:strCache>
                <c:ptCount val="10"/>
                <c:pt idx="0">
                  <c:v>Sunset View</c:v>
                </c:pt>
                <c:pt idx="1">
                  <c:v>Silvergate</c:v>
                </c:pt>
                <c:pt idx="2">
                  <c:v>Ocean Beach</c:v>
                </c:pt>
                <c:pt idx="3">
                  <c:v>Loma Portal</c:v>
                </c:pt>
                <c:pt idx="4">
                  <c:v>Cabrillo</c:v>
                </c:pt>
                <c:pt idx="5">
                  <c:v>Dewey</c:v>
                </c:pt>
                <c:pt idx="6">
                  <c:v>Barnard</c:v>
                </c:pt>
                <c:pt idx="7">
                  <c:v>Dana</c:v>
                </c:pt>
                <c:pt idx="8">
                  <c:v>Correia</c:v>
                </c:pt>
                <c:pt idx="9">
                  <c:v>Point Loma</c:v>
                </c:pt>
              </c:strCache>
            </c:strRef>
          </c:cat>
          <c:val>
            <c:numRef>
              <c:f>Sheet1!$B$2:$K$2</c:f>
              <c:numCache>
                <c:formatCode>0%</c:formatCode>
                <c:ptCount val="10"/>
                <c:pt idx="0">
                  <c:v>0.37</c:v>
                </c:pt>
                <c:pt idx="1">
                  <c:v>0.26</c:v>
                </c:pt>
                <c:pt idx="2">
                  <c:v>0.23</c:v>
                </c:pt>
                <c:pt idx="3">
                  <c:v>0.24</c:v>
                </c:pt>
                <c:pt idx="4">
                  <c:v>0.2</c:v>
                </c:pt>
                <c:pt idx="5">
                  <c:v>0.12</c:v>
                </c:pt>
                <c:pt idx="6">
                  <c:v>0.09</c:v>
                </c:pt>
                <c:pt idx="7">
                  <c:v>0.43</c:v>
                </c:pt>
                <c:pt idx="8">
                  <c:v>0.38</c:v>
                </c:pt>
                <c:pt idx="9">
                  <c:v>0.28000000000000003</c:v>
                </c:pt>
              </c:numCache>
            </c:numRef>
          </c:val>
        </c:ser>
        <c:gapDepth val="0"/>
        <c:shape val="box"/>
        <c:axId val="109123072"/>
        <c:axId val="109458176"/>
        <c:axId val="0"/>
      </c:bar3DChart>
      <c:catAx>
        <c:axId val="109123072"/>
        <c:scaling>
          <c:orientation val="minMax"/>
        </c:scaling>
        <c:axPos val="b"/>
        <c:numFmt formatCode="General" sourceLinked="1"/>
        <c:tickLblPos val="low"/>
        <c:spPr>
          <a:ln w="4205">
            <a:solidFill>
              <a:schemeClr val="tx1"/>
            </a:solidFill>
            <a:prstDash val="solid"/>
          </a:ln>
        </c:spPr>
        <c:txPr>
          <a:bodyPr rot="0" vert="horz"/>
          <a:lstStyle/>
          <a:p>
            <a:pPr>
              <a:defRPr sz="1060" b="0" i="0" u="none" strike="noStrike" baseline="0">
                <a:solidFill>
                  <a:schemeClr val="bg1"/>
                </a:solidFill>
                <a:latin typeface="Arial"/>
                <a:ea typeface="Arial"/>
                <a:cs typeface="Arial"/>
              </a:defRPr>
            </a:pPr>
            <a:endParaRPr lang="en-US"/>
          </a:p>
        </c:txPr>
        <c:crossAx val="109458176"/>
        <c:crosses val="autoZero"/>
        <c:auto val="1"/>
        <c:lblAlgn val="ctr"/>
        <c:lblOffset val="100"/>
        <c:tickLblSkip val="1"/>
        <c:tickMarkSkip val="1"/>
      </c:catAx>
      <c:valAx>
        <c:axId val="109458176"/>
        <c:scaling>
          <c:orientation val="minMax"/>
          <c:max val="1"/>
        </c:scaling>
        <c:axPos val="l"/>
        <c:majorGridlines>
          <c:spPr>
            <a:ln w="16822">
              <a:solidFill>
                <a:schemeClr val="bg1"/>
              </a:solidFill>
              <a:prstDash val="solid"/>
            </a:ln>
          </c:spPr>
        </c:majorGridlines>
        <c:numFmt formatCode="0%" sourceLinked="0"/>
        <c:tickLblPos val="nextTo"/>
        <c:spPr>
          <a:ln w="16822">
            <a:solidFill>
              <a:schemeClr val="bg1"/>
            </a:solidFill>
            <a:prstDash val="solid"/>
          </a:ln>
        </c:spPr>
        <c:txPr>
          <a:bodyPr rot="0" vert="horz"/>
          <a:lstStyle/>
          <a:p>
            <a:pPr>
              <a:defRPr sz="1193" b="0" i="0" u="none" strike="noStrike" baseline="0">
                <a:solidFill>
                  <a:schemeClr val="bg1"/>
                </a:solidFill>
                <a:latin typeface="Arial"/>
                <a:ea typeface="Arial"/>
                <a:cs typeface="Arial"/>
              </a:defRPr>
            </a:pPr>
            <a:endParaRPr lang="en-US"/>
          </a:p>
        </c:txPr>
        <c:crossAx val="109123072"/>
        <c:crosses val="autoZero"/>
        <c:crossBetween val="between"/>
      </c:valAx>
      <c:spPr>
        <a:noFill/>
        <a:ln w="25395">
          <a:noFill/>
        </a:ln>
      </c:spPr>
    </c:plotArea>
    <c:legend>
      <c:legendPos val="t"/>
      <c:layout>
        <c:manualLayout>
          <c:xMode val="edge"/>
          <c:yMode val="edge"/>
          <c:x val="0.42063493256660339"/>
          <c:y val="7.1942446043165523E-3"/>
          <c:w val="0.25777172244877478"/>
          <c:h val="7.4121867860042684E-2"/>
        </c:manualLayout>
      </c:layout>
      <c:spPr>
        <a:noFill/>
        <a:ln w="4205">
          <a:solidFill>
            <a:schemeClr val="tx1"/>
          </a:solidFill>
          <a:prstDash val="solid"/>
        </a:ln>
      </c:spPr>
      <c:txPr>
        <a:bodyPr/>
        <a:lstStyle/>
        <a:p>
          <a:pPr>
            <a:defRPr sz="1338"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855" b="1" i="0" u="none" strike="noStrike" baseline="0">
          <a:solidFill>
            <a:schemeClr val="tx1"/>
          </a:solidFill>
          <a:latin typeface="Arial"/>
          <a:ea typeface="Arial"/>
          <a:cs typeface="Arial"/>
        </a:defRPr>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hPercent val="60"/>
      <c:depthPercent val="100"/>
      <c:rAngAx val="1"/>
    </c:view3D>
    <c:floor>
      <c:spPr>
        <a:solidFill>
          <a:srgbClr val="C0C0C0"/>
        </a:solidFill>
        <a:ln w="3175">
          <a:solidFill>
            <a:schemeClr val="tx1"/>
          </a:solidFill>
          <a:prstDash val="solid"/>
        </a:ln>
      </c:spPr>
    </c:floor>
    <c:sideWall>
      <c:spPr>
        <a:noFill/>
        <a:ln w="12700">
          <a:solidFill>
            <a:schemeClr val="bg1"/>
          </a:solidFill>
          <a:prstDash val="solid"/>
        </a:ln>
      </c:spPr>
    </c:sideWall>
    <c:backWall>
      <c:spPr>
        <a:noFill/>
        <a:ln w="12700">
          <a:solidFill>
            <a:schemeClr val="bg1"/>
          </a:solidFill>
          <a:prstDash val="solid"/>
        </a:ln>
      </c:spPr>
    </c:backWall>
    <c:plotArea>
      <c:layout>
        <c:manualLayout>
          <c:layoutTarget val="inner"/>
          <c:xMode val="edge"/>
          <c:yMode val="edge"/>
          <c:x val="7.9365079365079361E-2"/>
          <c:y val="0.10791366906474795"/>
          <c:w val="0.90476190476190155"/>
          <c:h val="0.76978417266187782"/>
        </c:manualLayout>
      </c:layout>
      <c:bar3DChart>
        <c:barDir val="col"/>
        <c:grouping val="clustered"/>
        <c:ser>
          <c:idx val="2"/>
          <c:order val="0"/>
          <c:tx>
            <c:strRef>
              <c:f>Sheet1!$A$2</c:f>
              <c:strCache>
                <c:ptCount val="1"/>
                <c:pt idx="0">
                  <c:v>Students with Disabilities</c:v>
                </c:pt>
              </c:strCache>
            </c:strRef>
          </c:tx>
          <c:spPr>
            <a:solidFill>
              <a:schemeClr val="hlink"/>
            </a:solidFill>
            <a:ln w="16822">
              <a:solidFill>
                <a:schemeClr val="tx1"/>
              </a:solidFill>
              <a:prstDash val="solid"/>
            </a:ln>
          </c:spPr>
          <c:cat>
            <c:strRef>
              <c:f>Sheet1!$B$1:$K$1</c:f>
              <c:strCache>
                <c:ptCount val="10"/>
                <c:pt idx="0">
                  <c:v>Sunset View</c:v>
                </c:pt>
                <c:pt idx="1">
                  <c:v>Silvergate</c:v>
                </c:pt>
                <c:pt idx="2">
                  <c:v>Ocean Beach</c:v>
                </c:pt>
                <c:pt idx="3">
                  <c:v>Loma Portal</c:v>
                </c:pt>
                <c:pt idx="4">
                  <c:v>Cabrillo</c:v>
                </c:pt>
                <c:pt idx="5">
                  <c:v>Dewey</c:v>
                </c:pt>
                <c:pt idx="6">
                  <c:v>Barnard</c:v>
                </c:pt>
                <c:pt idx="7">
                  <c:v>Dana</c:v>
                </c:pt>
                <c:pt idx="8">
                  <c:v>Correia</c:v>
                </c:pt>
                <c:pt idx="9">
                  <c:v>Point Loma</c:v>
                </c:pt>
              </c:strCache>
            </c:strRef>
          </c:cat>
          <c:val>
            <c:numRef>
              <c:f>Sheet1!$B$2:$K$2</c:f>
              <c:numCache>
                <c:formatCode>0%</c:formatCode>
                <c:ptCount val="10"/>
                <c:pt idx="0">
                  <c:v>0.16</c:v>
                </c:pt>
                <c:pt idx="1">
                  <c:v>0.19</c:v>
                </c:pt>
                <c:pt idx="2">
                  <c:v>0.12000000000000002</c:v>
                </c:pt>
                <c:pt idx="3">
                  <c:v>0.14000000000000001</c:v>
                </c:pt>
                <c:pt idx="4">
                  <c:v>0.14000000000000001</c:v>
                </c:pt>
                <c:pt idx="5">
                  <c:v>0.14000000000000001</c:v>
                </c:pt>
                <c:pt idx="6">
                  <c:v>0.27</c:v>
                </c:pt>
                <c:pt idx="7">
                  <c:v>0.18000000000000024</c:v>
                </c:pt>
                <c:pt idx="8">
                  <c:v>0.15000000000000024</c:v>
                </c:pt>
                <c:pt idx="9">
                  <c:v>0.1</c:v>
                </c:pt>
              </c:numCache>
            </c:numRef>
          </c:val>
        </c:ser>
        <c:gapDepth val="0"/>
        <c:shape val="box"/>
        <c:axId val="108973440"/>
        <c:axId val="87757952"/>
        <c:axId val="0"/>
      </c:bar3DChart>
      <c:catAx>
        <c:axId val="108973440"/>
        <c:scaling>
          <c:orientation val="minMax"/>
        </c:scaling>
        <c:axPos val="b"/>
        <c:numFmt formatCode="General" sourceLinked="1"/>
        <c:tickLblPos val="low"/>
        <c:spPr>
          <a:ln w="4205">
            <a:solidFill>
              <a:schemeClr val="tx1"/>
            </a:solidFill>
            <a:prstDash val="solid"/>
          </a:ln>
        </c:spPr>
        <c:txPr>
          <a:bodyPr rot="0" vert="horz"/>
          <a:lstStyle/>
          <a:p>
            <a:pPr>
              <a:defRPr sz="1060" b="0" i="0" u="none" strike="noStrike" baseline="0">
                <a:solidFill>
                  <a:schemeClr val="bg1"/>
                </a:solidFill>
                <a:latin typeface="Arial"/>
                <a:ea typeface="Arial"/>
                <a:cs typeface="Arial"/>
              </a:defRPr>
            </a:pPr>
            <a:endParaRPr lang="en-US"/>
          </a:p>
        </c:txPr>
        <c:crossAx val="87757952"/>
        <c:crosses val="autoZero"/>
        <c:auto val="1"/>
        <c:lblAlgn val="ctr"/>
        <c:lblOffset val="100"/>
        <c:tickLblSkip val="1"/>
        <c:tickMarkSkip val="1"/>
      </c:catAx>
      <c:valAx>
        <c:axId val="87757952"/>
        <c:scaling>
          <c:orientation val="minMax"/>
          <c:max val="1"/>
        </c:scaling>
        <c:axPos val="l"/>
        <c:majorGridlines>
          <c:spPr>
            <a:ln w="16822">
              <a:solidFill>
                <a:schemeClr val="bg1"/>
              </a:solidFill>
              <a:prstDash val="solid"/>
            </a:ln>
          </c:spPr>
        </c:majorGridlines>
        <c:numFmt formatCode="0%" sourceLinked="0"/>
        <c:tickLblPos val="nextTo"/>
        <c:spPr>
          <a:ln w="16822">
            <a:solidFill>
              <a:schemeClr val="bg1"/>
            </a:solidFill>
            <a:prstDash val="solid"/>
          </a:ln>
        </c:spPr>
        <c:txPr>
          <a:bodyPr rot="0" vert="horz"/>
          <a:lstStyle/>
          <a:p>
            <a:pPr>
              <a:defRPr sz="1193" b="0" i="0" u="none" strike="noStrike" baseline="0">
                <a:solidFill>
                  <a:schemeClr val="bg1"/>
                </a:solidFill>
                <a:latin typeface="Arial"/>
                <a:ea typeface="Arial"/>
                <a:cs typeface="Arial"/>
              </a:defRPr>
            </a:pPr>
            <a:endParaRPr lang="en-US"/>
          </a:p>
        </c:txPr>
        <c:crossAx val="108973440"/>
        <c:crosses val="autoZero"/>
        <c:crossBetween val="between"/>
      </c:valAx>
      <c:spPr>
        <a:noFill/>
        <a:ln w="25395">
          <a:noFill/>
        </a:ln>
      </c:spPr>
    </c:plotArea>
    <c:legend>
      <c:legendPos val="t"/>
      <c:layout>
        <c:manualLayout>
          <c:xMode val="edge"/>
          <c:yMode val="edge"/>
          <c:x val="0.42063493256660339"/>
          <c:y val="7.1942446043165523E-3"/>
          <c:w val="0.25777172244877478"/>
          <c:h val="7.4121867860042684E-2"/>
        </c:manualLayout>
      </c:layout>
      <c:spPr>
        <a:noFill/>
        <a:ln w="4205">
          <a:solidFill>
            <a:schemeClr val="tx1"/>
          </a:solidFill>
          <a:prstDash val="solid"/>
        </a:ln>
      </c:spPr>
      <c:txPr>
        <a:bodyPr/>
        <a:lstStyle/>
        <a:p>
          <a:pPr>
            <a:defRPr sz="1338"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855" b="1" i="0" u="none" strike="noStrike" baseline="0">
          <a:solidFill>
            <a:schemeClr val="tx1"/>
          </a:solidFill>
          <a:latin typeface="Arial"/>
          <a:ea typeface="Arial"/>
          <a:cs typeface="Arial"/>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view3D>
      <c:hPercent val="60"/>
      <c:depthPercent val="100"/>
      <c:rAngAx val="1"/>
    </c:view3D>
    <c:floor>
      <c:spPr>
        <a:solidFill>
          <a:srgbClr val="C0C0C0"/>
        </a:solidFill>
        <a:ln w="3175">
          <a:solidFill>
            <a:schemeClr val="tx1"/>
          </a:solidFill>
          <a:prstDash val="solid"/>
        </a:ln>
      </c:spPr>
    </c:floor>
    <c:sideWall>
      <c:spPr>
        <a:noFill/>
        <a:ln w="12700">
          <a:solidFill>
            <a:schemeClr val="bg1"/>
          </a:solidFill>
          <a:prstDash val="solid"/>
        </a:ln>
      </c:spPr>
    </c:sideWall>
    <c:backWall>
      <c:spPr>
        <a:noFill/>
        <a:ln w="12700">
          <a:solidFill>
            <a:schemeClr val="bg1"/>
          </a:solidFill>
          <a:prstDash val="solid"/>
        </a:ln>
      </c:spPr>
    </c:backWall>
    <c:plotArea>
      <c:layout>
        <c:manualLayout>
          <c:layoutTarget val="inner"/>
          <c:xMode val="edge"/>
          <c:yMode val="edge"/>
          <c:x val="6.1904761904761914E-2"/>
          <c:y val="0.11270983213429255"/>
          <c:w val="0.92222222222222228"/>
          <c:h val="0.74580335731415248"/>
        </c:manualLayout>
      </c:layout>
      <c:bar3DChart>
        <c:barDir val="col"/>
        <c:grouping val="clustered"/>
        <c:ser>
          <c:idx val="0"/>
          <c:order val="0"/>
          <c:tx>
            <c:strRef>
              <c:f>Sheet1!$A$2</c:f>
              <c:strCache>
                <c:ptCount val="1"/>
                <c:pt idx="0">
                  <c:v>2004</c:v>
                </c:pt>
              </c:strCache>
            </c:strRef>
          </c:tx>
          <c:spPr>
            <a:solidFill>
              <a:schemeClr val="accent1"/>
            </a:solidFill>
            <a:ln w="15441">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Sheet1!$B$2:$H$2</c:f>
              <c:numCache>
                <c:formatCode>General</c:formatCode>
                <c:ptCount val="7"/>
                <c:pt idx="0">
                  <c:v>867</c:v>
                </c:pt>
                <c:pt idx="1">
                  <c:v>822</c:v>
                </c:pt>
                <c:pt idx="2">
                  <c:v>770</c:v>
                </c:pt>
                <c:pt idx="3">
                  <c:v>773</c:v>
                </c:pt>
                <c:pt idx="4">
                  <c:v>786</c:v>
                </c:pt>
                <c:pt idx="5">
                  <c:v>858</c:v>
                </c:pt>
                <c:pt idx="6">
                  <c:v>692</c:v>
                </c:pt>
              </c:numCache>
            </c:numRef>
          </c:val>
        </c:ser>
        <c:ser>
          <c:idx val="1"/>
          <c:order val="1"/>
          <c:tx>
            <c:strRef>
              <c:f>Sheet1!$A$3</c:f>
              <c:strCache>
                <c:ptCount val="1"/>
                <c:pt idx="0">
                  <c:v>2005</c:v>
                </c:pt>
              </c:strCache>
            </c:strRef>
          </c:tx>
          <c:spPr>
            <a:solidFill>
              <a:srgbClr val="FFFF99"/>
            </a:solidFill>
            <a:ln w="15441">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Sheet1!$B$3:$H$3</c:f>
              <c:numCache>
                <c:formatCode>General</c:formatCode>
                <c:ptCount val="7"/>
                <c:pt idx="0">
                  <c:v>892</c:v>
                </c:pt>
                <c:pt idx="1">
                  <c:v>862</c:v>
                </c:pt>
                <c:pt idx="2">
                  <c:v>808</c:v>
                </c:pt>
                <c:pt idx="3">
                  <c:v>800</c:v>
                </c:pt>
                <c:pt idx="4">
                  <c:v>785</c:v>
                </c:pt>
                <c:pt idx="5">
                  <c:v>886</c:v>
                </c:pt>
                <c:pt idx="6">
                  <c:v>693</c:v>
                </c:pt>
              </c:numCache>
            </c:numRef>
          </c:val>
        </c:ser>
        <c:ser>
          <c:idx val="2"/>
          <c:order val="2"/>
          <c:tx>
            <c:strRef>
              <c:f>Sheet1!$A$4</c:f>
              <c:strCache>
                <c:ptCount val="1"/>
                <c:pt idx="0">
                  <c:v>2006</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Sheet1!$B$4:$H$4</c:f>
              <c:numCache>
                <c:formatCode>General</c:formatCode>
                <c:ptCount val="7"/>
                <c:pt idx="0">
                  <c:v>903</c:v>
                </c:pt>
                <c:pt idx="1">
                  <c:v>877</c:v>
                </c:pt>
                <c:pt idx="2">
                  <c:v>798</c:v>
                </c:pt>
                <c:pt idx="3">
                  <c:v>851</c:v>
                </c:pt>
                <c:pt idx="4">
                  <c:v>825</c:v>
                </c:pt>
                <c:pt idx="5">
                  <c:v>873</c:v>
                </c:pt>
                <c:pt idx="6">
                  <c:v>745</c:v>
                </c:pt>
              </c:numCache>
            </c:numRef>
          </c:val>
        </c:ser>
        <c:ser>
          <c:idx val="3"/>
          <c:order val="3"/>
          <c:tx>
            <c:strRef>
              <c:f>Sheet1!$A$5</c:f>
              <c:strCache>
                <c:ptCount val="1"/>
                <c:pt idx="0">
                  <c:v>2007</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Sheet1!$B$5:$H$5</c:f>
              <c:numCache>
                <c:formatCode>General</c:formatCode>
                <c:ptCount val="7"/>
                <c:pt idx="0">
                  <c:v>910</c:v>
                </c:pt>
                <c:pt idx="1">
                  <c:v>876</c:v>
                </c:pt>
                <c:pt idx="2">
                  <c:v>851</c:v>
                </c:pt>
                <c:pt idx="3">
                  <c:v>828</c:v>
                </c:pt>
                <c:pt idx="4">
                  <c:v>790</c:v>
                </c:pt>
                <c:pt idx="5">
                  <c:v>838</c:v>
                </c:pt>
                <c:pt idx="6">
                  <c:v>752</c:v>
                </c:pt>
              </c:numCache>
            </c:numRef>
          </c:val>
        </c:ser>
        <c:ser>
          <c:idx val="4"/>
          <c:order val="4"/>
          <c:tx>
            <c:strRef>
              <c:f>Sheet1!$A$6</c:f>
              <c:strCache>
                <c:ptCount val="1"/>
                <c:pt idx="0">
                  <c:v>2008</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Sheet1!$B$6:$H$6</c:f>
              <c:numCache>
                <c:formatCode>#,##0_);\(#,##0\)</c:formatCode>
                <c:ptCount val="7"/>
                <c:pt idx="0">
                  <c:v>896</c:v>
                </c:pt>
                <c:pt idx="1">
                  <c:v>882</c:v>
                </c:pt>
                <c:pt idx="2">
                  <c:v>859</c:v>
                </c:pt>
                <c:pt idx="3">
                  <c:v>850</c:v>
                </c:pt>
                <c:pt idx="4">
                  <c:v>792</c:v>
                </c:pt>
                <c:pt idx="5">
                  <c:v>840</c:v>
                </c:pt>
                <c:pt idx="6">
                  <c:v>756</c:v>
                </c:pt>
              </c:numCache>
            </c:numRef>
          </c:val>
        </c:ser>
        <c:ser>
          <c:idx val="5"/>
          <c:order val="5"/>
          <c:tx>
            <c:strRef>
              <c:f>Sheet1!$A$7</c:f>
              <c:strCache>
                <c:ptCount val="1"/>
                <c:pt idx="0">
                  <c:v>2009</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Sheet1!$B$7:$H$7</c:f>
              <c:numCache>
                <c:formatCode>General</c:formatCode>
                <c:ptCount val="7"/>
                <c:pt idx="0">
                  <c:v>925</c:v>
                </c:pt>
                <c:pt idx="1">
                  <c:v>910</c:v>
                </c:pt>
                <c:pt idx="2">
                  <c:v>908</c:v>
                </c:pt>
                <c:pt idx="3">
                  <c:v>892</c:v>
                </c:pt>
                <c:pt idx="4">
                  <c:v>797</c:v>
                </c:pt>
                <c:pt idx="5">
                  <c:v>883</c:v>
                </c:pt>
                <c:pt idx="6">
                  <c:v>806</c:v>
                </c:pt>
              </c:numCache>
            </c:numRef>
          </c:val>
        </c:ser>
        <c:gapDepth val="0"/>
        <c:shape val="box"/>
        <c:axId val="81254272"/>
        <c:axId val="81255808"/>
        <c:axId val="0"/>
      </c:bar3DChart>
      <c:catAx>
        <c:axId val="81254272"/>
        <c:scaling>
          <c:orientation val="minMax"/>
        </c:scaling>
        <c:axPos val="b"/>
        <c:numFmt formatCode="General" sourceLinked="1"/>
        <c:tickLblPos val="low"/>
        <c:spPr>
          <a:ln w="3861">
            <a:solidFill>
              <a:schemeClr val="tx1"/>
            </a:solidFill>
            <a:prstDash val="solid"/>
          </a:ln>
        </c:spPr>
        <c:txPr>
          <a:bodyPr rot="0" vert="horz"/>
          <a:lstStyle/>
          <a:p>
            <a:pPr>
              <a:defRPr sz="1338" b="0" i="0" u="none" strike="noStrike" baseline="0">
                <a:solidFill>
                  <a:schemeClr val="bg1"/>
                </a:solidFill>
                <a:latin typeface="Arial"/>
                <a:ea typeface="Arial"/>
                <a:cs typeface="Arial"/>
              </a:defRPr>
            </a:pPr>
            <a:endParaRPr lang="en-US"/>
          </a:p>
        </c:txPr>
        <c:crossAx val="81255808"/>
        <c:crosses val="autoZero"/>
        <c:auto val="1"/>
        <c:lblAlgn val="ctr"/>
        <c:lblOffset val="100"/>
        <c:tickLblSkip val="1"/>
        <c:tickMarkSkip val="1"/>
      </c:catAx>
      <c:valAx>
        <c:axId val="81255808"/>
        <c:scaling>
          <c:orientation val="minMax"/>
          <c:max val="950"/>
          <c:min val="500"/>
        </c:scaling>
        <c:axPos val="l"/>
        <c:majorGridlines/>
        <c:numFmt formatCode="#,##0" sourceLinked="0"/>
        <c:tickLblPos val="nextTo"/>
        <c:spPr>
          <a:ln w="15441">
            <a:solidFill>
              <a:schemeClr val="tx1"/>
            </a:solidFill>
            <a:prstDash val="solid"/>
          </a:ln>
        </c:spPr>
        <c:txPr>
          <a:bodyPr rot="0" vert="horz"/>
          <a:lstStyle/>
          <a:p>
            <a:pPr>
              <a:defRPr sz="1095" b="0" i="0" u="none" strike="noStrike" baseline="0">
                <a:solidFill>
                  <a:schemeClr val="bg1"/>
                </a:solidFill>
                <a:latin typeface="Arial"/>
                <a:ea typeface="Arial"/>
                <a:cs typeface="Arial"/>
              </a:defRPr>
            </a:pPr>
            <a:endParaRPr lang="en-US"/>
          </a:p>
        </c:txPr>
        <c:crossAx val="81254272"/>
        <c:crosses val="autoZero"/>
        <c:crossBetween val="between"/>
        <c:majorUnit val="50"/>
      </c:valAx>
      <c:spPr>
        <a:noFill/>
        <a:ln w="25397">
          <a:noFill/>
        </a:ln>
      </c:spPr>
    </c:plotArea>
    <c:legend>
      <c:legendPos val="t"/>
      <c:layout>
        <c:manualLayout>
          <c:xMode val="edge"/>
          <c:yMode val="edge"/>
          <c:x val="0.35555555555555557"/>
          <c:y val="7.1942771859400132E-3"/>
          <c:w val="0.53301630443946102"/>
          <c:h val="5.3368755461051652E-2"/>
        </c:manualLayout>
      </c:layout>
      <c:spPr>
        <a:noFill/>
        <a:ln w="3861">
          <a:solidFill>
            <a:schemeClr val="tx1"/>
          </a:solidFill>
          <a:prstDash val="solid"/>
        </a:ln>
      </c:spPr>
      <c:txPr>
        <a:bodyPr/>
        <a:lstStyle/>
        <a:p>
          <a:pPr>
            <a:defRPr sz="1338" b="1"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338" b="1" i="0" u="none" strike="noStrike" baseline="0">
          <a:solidFill>
            <a:schemeClr val="tx1"/>
          </a:solidFill>
          <a:latin typeface="Arial"/>
          <a:ea typeface="Arial"/>
          <a:cs typeface="Arial"/>
        </a:defRPr>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US"/>
  <c:chart>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8.5714285714285715E-2"/>
          <c:y val="0.11750599520383696"/>
          <c:w val="0.89841269841269544"/>
          <c:h val="0.75539568345324115"/>
        </c:manualLayout>
      </c:layout>
      <c:bar3DChart>
        <c:barDir val="col"/>
        <c:grouping val="clustered"/>
        <c:ser>
          <c:idx val="0"/>
          <c:order val="0"/>
          <c:tx>
            <c:strRef>
              <c:f>Sheet1!$A$2</c:f>
              <c:strCache>
                <c:ptCount val="1"/>
                <c:pt idx="0">
                  <c:v>Overall</c:v>
                </c:pt>
              </c:strCache>
            </c:strRef>
          </c:tx>
          <c:spPr>
            <a:solidFill>
              <a:schemeClr val="accent1"/>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Sheet1!$B$2:$H$2</c:f>
              <c:numCache>
                <c:formatCode>#,##0_);\(#,##0\)</c:formatCode>
                <c:ptCount val="7"/>
                <c:pt idx="0">
                  <c:v>925</c:v>
                </c:pt>
                <c:pt idx="1">
                  <c:v>910</c:v>
                </c:pt>
                <c:pt idx="2">
                  <c:v>908</c:v>
                </c:pt>
                <c:pt idx="3">
                  <c:v>850</c:v>
                </c:pt>
                <c:pt idx="4">
                  <c:v>797</c:v>
                </c:pt>
                <c:pt idx="5">
                  <c:v>840</c:v>
                </c:pt>
                <c:pt idx="6">
                  <c:v>806</c:v>
                </c:pt>
              </c:numCache>
            </c:numRef>
          </c:val>
        </c:ser>
        <c:ser>
          <c:idx val="1"/>
          <c:order val="1"/>
          <c:tx>
            <c:strRef>
              <c:f>Sheet1!$A$3</c:f>
              <c:strCache>
                <c:ptCount val="1"/>
                <c:pt idx="0">
                  <c:v>White</c:v>
                </c:pt>
              </c:strCache>
            </c:strRef>
          </c:tx>
          <c:spPr>
            <a:solidFill>
              <a:srgbClr val="FFFF99"/>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Sheet1!$B$3:$H$3</c:f>
              <c:numCache>
                <c:formatCode>General</c:formatCode>
                <c:ptCount val="7"/>
                <c:pt idx="0">
                  <c:v>946</c:v>
                </c:pt>
                <c:pt idx="1">
                  <c:v>929</c:v>
                </c:pt>
                <c:pt idx="2">
                  <c:v>941</c:v>
                </c:pt>
                <c:pt idx="3">
                  <c:v>907</c:v>
                </c:pt>
              </c:numCache>
            </c:numRef>
          </c:val>
        </c:ser>
        <c:ser>
          <c:idx val="2"/>
          <c:order val="2"/>
          <c:tx>
            <c:strRef>
              <c:f>Sheet1!$A$4</c:f>
              <c:strCache>
                <c:ptCount val="1"/>
                <c:pt idx="0">
                  <c:v>Hispanic</c:v>
                </c:pt>
              </c:strCache>
            </c:strRef>
          </c:tx>
          <c:spPr>
            <a:solidFill>
              <a:schemeClr val="hlink"/>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Sheet1!$B$4:$H$4</c:f>
              <c:numCache>
                <c:formatCode>General</c:formatCode>
                <c:ptCount val="7"/>
                <c:pt idx="3">
                  <c:v>756</c:v>
                </c:pt>
                <c:pt idx="4">
                  <c:v>777</c:v>
                </c:pt>
                <c:pt idx="5">
                  <c:v>853</c:v>
                </c:pt>
              </c:numCache>
            </c:numRef>
          </c:val>
        </c:ser>
        <c:ser>
          <c:idx val="3"/>
          <c:order val="3"/>
          <c:tx>
            <c:strRef>
              <c:f>Sheet1!$A$6</c:f>
              <c:strCache>
                <c:ptCount val="1"/>
                <c:pt idx="0">
                  <c:v>Socio. Dis.</c:v>
                </c:pt>
              </c:strCache>
            </c:strRef>
          </c:tx>
          <c:spPr>
            <a:solidFill>
              <a:schemeClr val="folHlink"/>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Sheet1!$B$6:$H$6</c:f>
              <c:numCache>
                <c:formatCode>General</c:formatCode>
                <c:ptCount val="7"/>
                <c:pt idx="1">
                  <c:v>835</c:v>
                </c:pt>
                <c:pt idx="2">
                  <c:v>872</c:v>
                </c:pt>
                <c:pt idx="3">
                  <c:v>748</c:v>
                </c:pt>
                <c:pt idx="4">
                  <c:v>784</c:v>
                </c:pt>
                <c:pt idx="5">
                  <c:v>842</c:v>
                </c:pt>
                <c:pt idx="6">
                  <c:v>771</c:v>
                </c:pt>
              </c:numCache>
            </c:numRef>
          </c:val>
        </c:ser>
        <c:ser>
          <c:idx val="4"/>
          <c:order val="4"/>
          <c:tx>
            <c:strRef>
              <c:f>Sheet1!$A$7</c:f>
              <c:strCache>
                <c:ptCount val="1"/>
                <c:pt idx="0">
                  <c:v>ELL</c:v>
                </c:pt>
              </c:strCache>
            </c:strRef>
          </c:tx>
          <c:spPr>
            <a:solidFill>
              <a:srgbClr val="FF00FF"/>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Sheet1!$B$7:$H$7</c:f>
              <c:numCache>
                <c:formatCode>General</c:formatCode>
                <c:ptCount val="7"/>
                <c:pt idx="5">
                  <c:v>852</c:v>
                </c:pt>
              </c:numCache>
            </c:numRef>
          </c:val>
        </c:ser>
        <c:ser>
          <c:idx val="5"/>
          <c:order val="5"/>
          <c:tx>
            <c:strRef>
              <c:f>Sheet1!$A$8</c:f>
              <c:strCache>
                <c:ptCount val="1"/>
                <c:pt idx="0">
                  <c:v>Stud/Dis.</c:v>
                </c:pt>
              </c:strCache>
            </c:strRef>
          </c:tx>
          <c:spPr>
            <a:solidFill>
              <a:srgbClr val="FF6600"/>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Sheet1!$B$8:$H$8</c:f>
              <c:numCache>
                <c:formatCode>0%</c:formatCode>
                <c:ptCount val="7"/>
              </c:numCache>
            </c:numRef>
          </c:val>
        </c:ser>
        <c:gapDepth val="0"/>
        <c:shape val="box"/>
        <c:axId val="81337728"/>
        <c:axId val="81360000"/>
        <c:axId val="0"/>
      </c:bar3DChart>
      <c:catAx>
        <c:axId val="81337728"/>
        <c:scaling>
          <c:orientation val="minMax"/>
        </c:scaling>
        <c:axPos val="b"/>
        <c:numFmt formatCode="General" sourceLinked="1"/>
        <c:tickLblPos val="low"/>
        <c:spPr>
          <a:ln w="3847">
            <a:solidFill>
              <a:schemeClr val="tx1"/>
            </a:solidFill>
            <a:prstDash val="solid"/>
          </a:ln>
        </c:spPr>
        <c:txPr>
          <a:bodyPr rot="0" vert="horz"/>
          <a:lstStyle/>
          <a:p>
            <a:pPr>
              <a:defRPr sz="1091" b="0" i="0" u="none" strike="noStrike" baseline="0">
                <a:solidFill>
                  <a:schemeClr val="bg1"/>
                </a:solidFill>
                <a:latin typeface="Arial"/>
                <a:ea typeface="Arial"/>
                <a:cs typeface="Arial"/>
              </a:defRPr>
            </a:pPr>
            <a:endParaRPr lang="en-US"/>
          </a:p>
        </c:txPr>
        <c:crossAx val="81360000"/>
        <c:crosses val="autoZero"/>
        <c:auto val="1"/>
        <c:lblAlgn val="ctr"/>
        <c:lblOffset val="100"/>
        <c:tickLblSkip val="1"/>
        <c:tickMarkSkip val="1"/>
      </c:catAx>
      <c:valAx>
        <c:axId val="81360000"/>
        <c:scaling>
          <c:orientation val="minMax"/>
        </c:scaling>
        <c:axPos val="l"/>
        <c:majorGridlines>
          <c:spPr>
            <a:ln w="15388">
              <a:solidFill>
                <a:schemeClr val="bg1"/>
              </a:solidFill>
              <a:prstDash val="solid"/>
            </a:ln>
          </c:spPr>
        </c:majorGridlines>
        <c:numFmt formatCode="#,##0" sourceLinked="0"/>
        <c:tickLblPos val="nextTo"/>
        <c:spPr>
          <a:ln w="15388">
            <a:solidFill>
              <a:schemeClr val="bg1"/>
            </a:solidFill>
            <a:prstDash val="solid"/>
          </a:ln>
        </c:spPr>
        <c:txPr>
          <a:bodyPr rot="0" vert="horz"/>
          <a:lstStyle/>
          <a:p>
            <a:pPr>
              <a:defRPr sz="1334" b="0" i="0" u="none" strike="noStrike" baseline="0">
                <a:solidFill>
                  <a:schemeClr val="bg1"/>
                </a:solidFill>
                <a:latin typeface="Arial"/>
                <a:ea typeface="Arial"/>
                <a:cs typeface="Arial"/>
              </a:defRPr>
            </a:pPr>
            <a:endParaRPr lang="en-US"/>
          </a:p>
        </c:txPr>
        <c:crossAx val="81337728"/>
        <c:crosses val="autoZero"/>
        <c:crossBetween val="between"/>
      </c:valAx>
      <c:spPr>
        <a:noFill/>
        <a:ln w="25393">
          <a:noFill/>
        </a:ln>
      </c:spPr>
    </c:plotArea>
    <c:legend>
      <c:legendPos val="t"/>
      <c:layout>
        <c:manualLayout>
          <c:xMode val="edge"/>
          <c:yMode val="edge"/>
          <c:x val="0.11269847796440589"/>
          <c:y val="7.1942877219087773E-3"/>
          <c:w val="0.77301590564887224"/>
          <c:h val="6.4748176163019006E-2"/>
        </c:manualLayout>
      </c:layout>
      <c:spPr>
        <a:noFill/>
        <a:ln w="3847">
          <a:solidFill>
            <a:schemeClr val="tx1"/>
          </a:solidFill>
          <a:prstDash val="solid"/>
        </a:ln>
      </c:spPr>
      <c:txPr>
        <a:bodyPr/>
        <a:lstStyle/>
        <a:p>
          <a:pPr>
            <a:defRPr sz="1334" b="1"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334" b="1" i="0" u="none" strike="noStrike" baseline="0">
          <a:solidFill>
            <a:schemeClr val="tx1"/>
          </a:solidFill>
          <a:latin typeface="Arial"/>
          <a:ea typeface="Arial"/>
          <a:cs typeface="Arial"/>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5.8432578740157476E-2"/>
          <c:y val="0.1095839630325975"/>
          <c:w val="0.92222222222222228"/>
          <c:h val="0.80575539568345655"/>
        </c:manualLayout>
      </c:layout>
      <c:bar3DChart>
        <c:barDir val="col"/>
        <c:grouping val="clustered"/>
        <c:ser>
          <c:idx val="0"/>
          <c:order val="0"/>
          <c:tx>
            <c:strRef>
              <c:f>Sheet1!$A$2</c:f>
              <c:strCache>
                <c:ptCount val="1"/>
                <c:pt idx="0">
                  <c:v>2004</c:v>
                </c:pt>
              </c:strCache>
            </c:strRef>
          </c:tx>
          <c:spPr>
            <a:solidFill>
              <a:schemeClr val="accent1"/>
            </a:solidFill>
            <a:ln w="15233">
              <a:solidFill>
                <a:schemeClr val="tx1"/>
              </a:solidFill>
              <a:prstDash val="solid"/>
            </a:ln>
          </c:spPr>
          <c:cat>
            <c:strRef>
              <c:f>Sheet1!$B$1:$D$1</c:f>
              <c:strCache>
                <c:ptCount val="3"/>
                <c:pt idx="0">
                  <c:v>Dana</c:v>
                </c:pt>
                <c:pt idx="1">
                  <c:v>Correia</c:v>
                </c:pt>
                <c:pt idx="2">
                  <c:v>Point Loma</c:v>
                </c:pt>
              </c:strCache>
            </c:strRef>
          </c:cat>
          <c:val>
            <c:numRef>
              <c:f>Sheet1!$B$2:$D$2</c:f>
              <c:numCache>
                <c:formatCode>General</c:formatCode>
                <c:ptCount val="3"/>
                <c:pt idx="0">
                  <c:v>754</c:v>
                </c:pt>
                <c:pt idx="1">
                  <c:v>721</c:v>
                </c:pt>
                <c:pt idx="2">
                  <c:v>666</c:v>
                </c:pt>
              </c:numCache>
            </c:numRef>
          </c:val>
        </c:ser>
        <c:ser>
          <c:idx val="1"/>
          <c:order val="1"/>
          <c:tx>
            <c:strRef>
              <c:f>Sheet1!$A$3</c:f>
              <c:strCache>
                <c:ptCount val="1"/>
                <c:pt idx="0">
                  <c:v>2005</c:v>
                </c:pt>
              </c:strCache>
            </c:strRef>
          </c:tx>
          <c:spPr>
            <a:solidFill>
              <a:srgbClr val="FFFF99"/>
            </a:solidFill>
            <a:ln w="15233">
              <a:solidFill>
                <a:schemeClr val="tx1"/>
              </a:solidFill>
              <a:prstDash val="solid"/>
            </a:ln>
          </c:spPr>
          <c:cat>
            <c:strRef>
              <c:f>Sheet1!$B$1:$D$1</c:f>
              <c:strCache>
                <c:ptCount val="3"/>
                <c:pt idx="0">
                  <c:v>Dana</c:v>
                </c:pt>
                <c:pt idx="1">
                  <c:v>Correia</c:v>
                </c:pt>
                <c:pt idx="2">
                  <c:v>Point Loma</c:v>
                </c:pt>
              </c:strCache>
            </c:strRef>
          </c:cat>
          <c:val>
            <c:numRef>
              <c:f>Sheet1!$B$3:$D$3</c:f>
              <c:numCache>
                <c:formatCode>General</c:formatCode>
                <c:ptCount val="3"/>
                <c:pt idx="0">
                  <c:v>803</c:v>
                </c:pt>
                <c:pt idx="1">
                  <c:v>726</c:v>
                </c:pt>
                <c:pt idx="2">
                  <c:v>697</c:v>
                </c:pt>
              </c:numCache>
            </c:numRef>
          </c:val>
        </c:ser>
        <c:ser>
          <c:idx val="2"/>
          <c:order val="2"/>
          <c:tx>
            <c:strRef>
              <c:f>Sheet1!$A$4</c:f>
              <c:strCache>
                <c:ptCount val="1"/>
                <c:pt idx="0">
                  <c:v>2006</c:v>
                </c:pt>
              </c:strCache>
            </c:strRef>
          </c:tx>
          <c:spPr>
            <a:solidFill>
              <a:schemeClr val="hlink"/>
            </a:solidFill>
            <a:ln w="15233">
              <a:solidFill>
                <a:schemeClr val="tx1"/>
              </a:solidFill>
              <a:prstDash val="solid"/>
            </a:ln>
          </c:spPr>
          <c:cat>
            <c:strRef>
              <c:f>Sheet1!$B$1:$D$1</c:f>
              <c:strCache>
                <c:ptCount val="3"/>
                <c:pt idx="0">
                  <c:v>Dana</c:v>
                </c:pt>
                <c:pt idx="1">
                  <c:v>Correia</c:v>
                </c:pt>
                <c:pt idx="2">
                  <c:v>Point Loma</c:v>
                </c:pt>
              </c:strCache>
            </c:strRef>
          </c:cat>
          <c:val>
            <c:numRef>
              <c:f>Sheet1!$B$4:$D$4</c:f>
              <c:numCache>
                <c:formatCode>General</c:formatCode>
                <c:ptCount val="3"/>
                <c:pt idx="0">
                  <c:v>807</c:v>
                </c:pt>
                <c:pt idx="1">
                  <c:v>734</c:v>
                </c:pt>
                <c:pt idx="2">
                  <c:v>680</c:v>
                </c:pt>
              </c:numCache>
            </c:numRef>
          </c:val>
        </c:ser>
        <c:ser>
          <c:idx val="3"/>
          <c:order val="3"/>
          <c:tx>
            <c:strRef>
              <c:f>Sheet1!$A$5</c:f>
              <c:strCache>
                <c:ptCount val="1"/>
                <c:pt idx="0">
                  <c:v>2007</c:v>
                </c:pt>
              </c:strCache>
            </c:strRef>
          </c:tx>
          <c:cat>
            <c:strRef>
              <c:f>Sheet1!$B$1:$D$1</c:f>
              <c:strCache>
                <c:ptCount val="3"/>
                <c:pt idx="0">
                  <c:v>Dana</c:v>
                </c:pt>
                <c:pt idx="1">
                  <c:v>Correia</c:v>
                </c:pt>
                <c:pt idx="2">
                  <c:v>Point Loma</c:v>
                </c:pt>
              </c:strCache>
            </c:strRef>
          </c:cat>
          <c:val>
            <c:numRef>
              <c:f>Sheet1!$B$5:$D$5</c:f>
              <c:numCache>
                <c:formatCode>General</c:formatCode>
                <c:ptCount val="3"/>
                <c:pt idx="0">
                  <c:v>796</c:v>
                </c:pt>
                <c:pt idx="1">
                  <c:v>727</c:v>
                </c:pt>
                <c:pt idx="2">
                  <c:v>671</c:v>
                </c:pt>
              </c:numCache>
            </c:numRef>
          </c:val>
        </c:ser>
        <c:ser>
          <c:idx val="4"/>
          <c:order val="4"/>
          <c:tx>
            <c:strRef>
              <c:f>Sheet1!$A$6</c:f>
              <c:strCache>
                <c:ptCount val="1"/>
                <c:pt idx="0">
                  <c:v>2008</c:v>
                </c:pt>
              </c:strCache>
            </c:strRef>
          </c:tx>
          <c:cat>
            <c:strRef>
              <c:f>Sheet1!$B$1:$D$1</c:f>
              <c:strCache>
                <c:ptCount val="3"/>
                <c:pt idx="0">
                  <c:v>Dana</c:v>
                </c:pt>
                <c:pt idx="1">
                  <c:v>Correia</c:v>
                </c:pt>
                <c:pt idx="2">
                  <c:v>Point Loma</c:v>
                </c:pt>
              </c:strCache>
            </c:strRef>
          </c:cat>
          <c:val>
            <c:numRef>
              <c:f>Sheet1!$B$6:$D$6</c:f>
              <c:numCache>
                <c:formatCode>#,##0_);\(#,##0\)</c:formatCode>
                <c:ptCount val="3"/>
                <c:pt idx="0">
                  <c:v>835</c:v>
                </c:pt>
                <c:pt idx="1">
                  <c:v>770</c:v>
                </c:pt>
                <c:pt idx="2">
                  <c:v>709</c:v>
                </c:pt>
              </c:numCache>
            </c:numRef>
          </c:val>
        </c:ser>
        <c:ser>
          <c:idx val="5"/>
          <c:order val="5"/>
          <c:tx>
            <c:strRef>
              <c:f>Sheet1!$A$7</c:f>
              <c:strCache>
                <c:ptCount val="1"/>
                <c:pt idx="0">
                  <c:v>2009</c:v>
                </c:pt>
              </c:strCache>
            </c:strRef>
          </c:tx>
          <c:cat>
            <c:strRef>
              <c:f>Sheet1!$B$1:$D$1</c:f>
              <c:strCache>
                <c:ptCount val="3"/>
                <c:pt idx="0">
                  <c:v>Dana</c:v>
                </c:pt>
                <c:pt idx="1">
                  <c:v>Correia</c:v>
                </c:pt>
                <c:pt idx="2">
                  <c:v>Point Loma</c:v>
                </c:pt>
              </c:strCache>
            </c:strRef>
          </c:cat>
          <c:val>
            <c:numRef>
              <c:f>Sheet1!$B$7:$D$7</c:f>
              <c:numCache>
                <c:formatCode>General</c:formatCode>
                <c:ptCount val="3"/>
                <c:pt idx="0">
                  <c:v>849</c:v>
                </c:pt>
                <c:pt idx="1">
                  <c:v>825</c:v>
                </c:pt>
                <c:pt idx="2">
                  <c:v>756</c:v>
                </c:pt>
              </c:numCache>
            </c:numRef>
          </c:val>
        </c:ser>
        <c:gapDepth val="0"/>
        <c:shape val="box"/>
        <c:axId val="81667200"/>
        <c:axId val="81668736"/>
        <c:axId val="0"/>
      </c:bar3DChart>
      <c:catAx>
        <c:axId val="81667200"/>
        <c:scaling>
          <c:orientation val="minMax"/>
        </c:scaling>
        <c:axPos val="b"/>
        <c:numFmt formatCode="General" sourceLinked="1"/>
        <c:tickLblPos val="low"/>
        <c:spPr>
          <a:ln w="3807">
            <a:solidFill>
              <a:schemeClr val="tx1"/>
            </a:solidFill>
            <a:prstDash val="solid"/>
          </a:ln>
        </c:spPr>
        <c:txPr>
          <a:bodyPr rot="0" vert="horz"/>
          <a:lstStyle/>
          <a:p>
            <a:pPr>
              <a:defRPr sz="1319" b="0" i="0" u="none" strike="noStrike" baseline="0">
                <a:solidFill>
                  <a:schemeClr val="bg1"/>
                </a:solidFill>
                <a:latin typeface="Arial"/>
                <a:ea typeface="Arial"/>
                <a:cs typeface="Arial"/>
              </a:defRPr>
            </a:pPr>
            <a:endParaRPr lang="en-US"/>
          </a:p>
        </c:txPr>
        <c:crossAx val="81668736"/>
        <c:crosses val="autoZero"/>
        <c:auto val="1"/>
        <c:lblAlgn val="ctr"/>
        <c:lblOffset val="100"/>
        <c:tickLblSkip val="1"/>
        <c:tickMarkSkip val="1"/>
      </c:catAx>
      <c:valAx>
        <c:axId val="81668736"/>
        <c:scaling>
          <c:orientation val="minMax"/>
          <c:max val="900"/>
          <c:min val="500"/>
        </c:scaling>
        <c:axPos val="l"/>
        <c:majorGridlines>
          <c:spPr>
            <a:ln w="15233">
              <a:solidFill>
                <a:schemeClr val="bg1"/>
              </a:solidFill>
              <a:prstDash val="solid"/>
            </a:ln>
          </c:spPr>
        </c:majorGridlines>
        <c:numFmt formatCode="#,##0" sourceLinked="0"/>
        <c:tickLblPos val="nextTo"/>
        <c:spPr>
          <a:ln w="15233">
            <a:solidFill>
              <a:schemeClr val="tx1"/>
            </a:solidFill>
            <a:prstDash val="solid"/>
          </a:ln>
        </c:spPr>
        <c:txPr>
          <a:bodyPr rot="0" vert="horz"/>
          <a:lstStyle/>
          <a:p>
            <a:pPr>
              <a:defRPr sz="1299" b="1" i="0" u="none" strike="noStrike" baseline="0">
                <a:solidFill>
                  <a:schemeClr val="bg1"/>
                </a:solidFill>
                <a:latin typeface="Arial"/>
                <a:ea typeface="Arial"/>
                <a:cs typeface="Arial"/>
              </a:defRPr>
            </a:pPr>
            <a:endParaRPr lang="en-US"/>
          </a:p>
        </c:txPr>
        <c:crossAx val="81667200"/>
        <c:crosses val="autoZero"/>
        <c:crossBetween val="between"/>
        <c:majorUnit val="50"/>
      </c:valAx>
      <c:spPr>
        <a:noFill/>
        <a:ln w="25408">
          <a:noFill/>
        </a:ln>
      </c:spPr>
    </c:plotArea>
    <c:legend>
      <c:legendPos val="t"/>
      <c:layout>
        <c:manualLayout>
          <c:xMode val="edge"/>
          <c:yMode val="edge"/>
          <c:x val="0.35555549117909163"/>
          <c:y val="7.1942257217847824E-3"/>
          <c:w val="0.52896001351363664"/>
          <c:h val="5.5887711150246412E-2"/>
        </c:manualLayout>
      </c:layout>
      <c:spPr>
        <a:noFill/>
        <a:ln w="3807">
          <a:solidFill>
            <a:schemeClr val="bg1"/>
          </a:solidFill>
          <a:prstDash val="solid"/>
        </a:ln>
      </c:spPr>
      <c:txPr>
        <a:bodyPr/>
        <a:lstStyle/>
        <a:p>
          <a:pPr>
            <a:defRPr sz="1319" b="1"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319" b="1" i="0" u="none" strike="noStrike" baseline="0">
          <a:solidFill>
            <a:schemeClr val="tx1"/>
          </a:solidFill>
          <a:latin typeface="Arial"/>
          <a:ea typeface="Arial"/>
          <a:cs typeface="Arial"/>
        </a:defRPr>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US"/>
  <c:chart>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6.666666666666668E-2"/>
          <c:y val="0.11031175059952038"/>
          <c:w val="0.91746031746031742"/>
          <c:h val="0.79376498800959261"/>
        </c:manualLayout>
      </c:layout>
      <c:bar3DChart>
        <c:barDir val="col"/>
        <c:grouping val="clustered"/>
        <c:ser>
          <c:idx val="0"/>
          <c:order val="0"/>
          <c:tx>
            <c:strRef>
              <c:f>Sheet1!$A$2</c:f>
              <c:strCache>
                <c:ptCount val="1"/>
                <c:pt idx="0">
                  <c:v>Overall</c:v>
                </c:pt>
              </c:strCache>
            </c:strRef>
          </c:tx>
          <c:spPr>
            <a:solidFill>
              <a:schemeClr val="accent1"/>
            </a:solidFill>
            <a:ln w="15388">
              <a:solidFill>
                <a:schemeClr val="tx1"/>
              </a:solidFill>
              <a:prstDash val="solid"/>
            </a:ln>
          </c:spPr>
          <c:cat>
            <c:strRef>
              <c:f>Sheet1!$B$1:$D$1</c:f>
              <c:strCache>
                <c:ptCount val="3"/>
                <c:pt idx="0">
                  <c:v>Dana</c:v>
                </c:pt>
                <c:pt idx="1">
                  <c:v>Correia</c:v>
                </c:pt>
                <c:pt idx="2">
                  <c:v>Point Loma</c:v>
                </c:pt>
              </c:strCache>
            </c:strRef>
          </c:cat>
          <c:val>
            <c:numRef>
              <c:f>Sheet1!$B$2:$D$2</c:f>
              <c:numCache>
                <c:formatCode>#,##0_);\(#,##0\)</c:formatCode>
                <c:ptCount val="3"/>
                <c:pt idx="0">
                  <c:v>849</c:v>
                </c:pt>
                <c:pt idx="1">
                  <c:v>825</c:v>
                </c:pt>
                <c:pt idx="2">
                  <c:v>756</c:v>
                </c:pt>
              </c:numCache>
            </c:numRef>
          </c:val>
        </c:ser>
        <c:ser>
          <c:idx val="1"/>
          <c:order val="1"/>
          <c:tx>
            <c:strRef>
              <c:f>Sheet1!$A$3</c:f>
              <c:strCache>
                <c:ptCount val="1"/>
                <c:pt idx="0">
                  <c:v>White</c:v>
                </c:pt>
              </c:strCache>
            </c:strRef>
          </c:tx>
          <c:spPr>
            <a:solidFill>
              <a:srgbClr val="FFFF99"/>
            </a:solidFill>
            <a:ln w="15388">
              <a:solidFill>
                <a:schemeClr val="tx1"/>
              </a:solidFill>
              <a:prstDash val="solid"/>
            </a:ln>
          </c:spPr>
          <c:cat>
            <c:strRef>
              <c:f>Sheet1!$B$1:$D$1</c:f>
              <c:strCache>
                <c:ptCount val="3"/>
                <c:pt idx="0">
                  <c:v>Dana</c:v>
                </c:pt>
                <c:pt idx="1">
                  <c:v>Correia</c:v>
                </c:pt>
                <c:pt idx="2">
                  <c:v>Point Loma</c:v>
                </c:pt>
              </c:strCache>
            </c:strRef>
          </c:cat>
          <c:val>
            <c:numRef>
              <c:f>Sheet1!$B$3:$D$3</c:f>
              <c:numCache>
                <c:formatCode>General</c:formatCode>
                <c:ptCount val="3"/>
                <c:pt idx="0">
                  <c:v>898</c:v>
                </c:pt>
                <c:pt idx="1">
                  <c:v>906</c:v>
                </c:pt>
                <c:pt idx="2">
                  <c:v>825</c:v>
                </c:pt>
              </c:numCache>
            </c:numRef>
          </c:val>
        </c:ser>
        <c:ser>
          <c:idx val="2"/>
          <c:order val="2"/>
          <c:tx>
            <c:strRef>
              <c:f>Sheet1!$A$4</c:f>
              <c:strCache>
                <c:ptCount val="1"/>
                <c:pt idx="0">
                  <c:v>Hispanic</c:v>
                </c:pt>
              </c:strCache>
            </c:strRef>
          </c:tx>
          <c:spPr>
            <a:solidFill>
              <a:schemeClr val="hlink"/>
            </a:solidFill>
            <a:ln w="15388">
              <a:solidFill>
                <a:schemeClr val="tx1"/>
              </a:solidFill>
              <a:prstDash val="solid"/>
            </a:ln>
          </c:spPr>
          <c:cat>
            <c:strRef>
              <c:f>Sheet1!$B$1:$D$1</c:f>
              <c:strCache>
                <c:ptCount val="3"/>
                <c:pt idx="0">
                  <c:v>Dana</c:v>
                </c:pt>
                <c:pt idx="1">
                  <c:v>Correia</c:v>
                </c:pt>
                <c:pt idx="2">
                  <c:v>Point Loma</c:v>
                </c:pt>
              </c:strCache>
            </c:strRef>
          </c:cat>
          <c:val>
            <c:numRef>
              <c:f>Sheet1!$B$4:$D$4</c:f>
              <c:numCache>
                <c:formatCode>General</c:formatCode>
                <c:ptCount val="3"/>
                <c:pt idx="0">
                  <c:v>774</c:v>
                </c:pt>
                <c:pt idx="1">
                  <c:v>740</c:v>
                </c:pt>
                <c:pt idx="2">
                  <c:v>696</c:v>
                </c:pt>
              </c:numCache>
            </c:numRef>
          </c:val>
        </c:ser>
        <c:ser>
          <c:idx val="3"/>
          <c:order val="3"/>
          <c:tx>
            <c:strRef>
              <c:f>Sheet1!$A$6</c:f>
              <c:strCache>
                <c:ptCount val="1"/>
                <c:pt idx="0">
                  <c:v>Socio. Dis.</c:v>
                </c:pt>
              </c:strCache>
            </c:strRef>
          </c:tx>
          <c:spPr>
            <a:solidFill>
              <a:schemeClr val="folHlink"/>
            </a:solidFill>
            <a:ln w="15388">
              <a:solidFill>
                <a:schemeClr val="tx1"/>
              </a:solidFill>
              <a:prstDash val="solid"/>
            </a:ln>
          </c:spPr>
          <c:cat>
            <c:strRef>
              <c:f>Sheet1!$B$1:$D$1</c:f>
              <c:strCache>
                <c:ptCount val="3"/>
                <c:pt idx="0">
                  <c:v>Dana</c:v>
                </c:pt>
                <c:pt idx="1">
                  <c:v>Correia</c:v>
                </c:pt>
                <c:pt idx="2">
                  <c:v>Point Loma</c:v>
                </c:pt>
              </c:strCache>
            </c:strRef>
          </c:cat>
          <c:val>
            <c:numRef>
              <c:f>Sheet1!$B$6:$D$6</c:f>
              <c:numCache>
                <c:formatCode>General</c:formatCode>
                <c:ptCount val="3"/>
                <c:pt idx="0">
                  <c:v>776</c:v>
                </c:pt>
                <c:pt idx="1">
                  <c:v>743</c:v>
                </c:pt>
                <c:pt idx="2">
                  <c:v>682</c:v>
                </c:pt>
              </c:numCache>
            </c:numRef>
          </c:val>
        </c:ser>
        <c:ser>
          <c:idx val="4"/>
          <c:order val="4"/>
          <c:tx>
            <c:strRef>
              <c:f>Sheet1!$A$7</c:f>
              <c:strCache>
                <c:ptCount val="1"/>
                <c:pt idx="0">
                  <c:v>ELL</c:v>
                </c:pt>
              </c:strCache>
            </c:strRef>
          </c:tx>
          <c:spPr>
            <a:solidFill>
              <a:srgbClr val="FF00FF"/>
            </a:solidFill>
            <a:ln w="15388">
              <a:solidFill>
                <a:schemeClr val="tx1"/>
              </a:solidFill>
              <a:prstDash val="solid"/>
            </a:ln>
          </c:spPr>
          <c:cat>
            <c:strRef>
              <c:f>Sheet1!$B$1:$D$1</c:f>
              <c:strCache>
                <c:ptCount val="3"/>
                <c:pt idx="0">
                  <c:v>Dana</c:v>
                </c:pt>
                <c:pt idx="1">
                  <c:v>Correia</c:v>
                </c:pt>
                <c:pt idx="2">
                  <c:v>Point Loma</c:v>
                </c:pt>
              </c:strCache>
            </c:strRef>
          </c:cat>
          <c:val>
            <c:numRef>
              <c:f>Sheet1!$B$7:$D$7</c:f>
              <c:numCache>
                <c:formatCode>General</c:formatCode>
                <c:ptCount val="3"/>
                <c:pt idx="0">
                  <c:v>747</c:v>
                </c:pt>
                <c:pt idx="1">
                  <c:v>670</c:v>
                </c:pt>
                <c:pt idx="2">
                  <c:v>622</c:v>
                </c:pt>
              </c:numCache>
            </c:numRef>
          </c:val>
        </c:ser>
        <c:ser>
          <c:idx val="5"/>
          <c:order val="5"/>
          <c:tx>
            <c:strRef>
              <c:f>Sheet1!$A$8</c:f>
              <c:strCache>
                <c:ptCount val="1"/>
                <c:pt idx="0">
                  <c:v>Stud/Dis.</c:v>
                </c:pt>
              </c:strCache>
            </c:strRef>
          </c:tx>
          <c:spPr>
            <a:solidFill>
              <a:srgbClr val="FF6600"/>
            </a:solidFill>
            <a:ln w="15388">
              <a:solidFill>
                <a:schemeClr val="tx1"/>
              </a:solidFill>
              <a:prstDash val="solid"/>
            </a:ln>
          </c:spPr>
          <c:cat>
            <c:strRef>
              <c:f>Sheet1!$B$1:$D$1</c:f>
              <c:strCache>
                <c:ptCount val="3"/>
                <c:pt idx="0">
                  <c:v>Dana</c:v>
                </c:pt>
                <c:pt idx="1">
                  <c:v>Correia</c:v>
                </c:pt>
                <c:pt idx="2">
                  <c:v>Point Loma</c:v>
                </c:pt>
              </c:strCache>
            </c:strRef>
          </c:cat>
          <c:val>
            <c:numRef>
              <c:f>Sheet1!$B$8:$D$8</c:f>
              <c:numCache>
                <c:formatCode>General</c:formatCode>
                <c:ptCount val="3"/>
                <c:pt idx="2">
                  <c:v>589</c:v>
                </c:pt>
              </c:numCache>
            </c:numRef>
          </c:val>
        </c:ser>
        <c:gapDepth val="0"/>
        <c:shape val="box"/>
        <c:axId val="81808000"/>
        <c:axId val="81822080"/>
        <c:axId val="0"/>
      </c:bar3DChart>
      <c:catAx>
        <c:axId val="81808000"/>
        <c:scaling>
          <c:orientation val="minMax"/>
        </c:scaling>
        <c:axPos val="b"/>
        <c:numFmt formatCode="General" sourceLinked="1"/>
        <c:tickLblPos val="low"/>
        <c:spPr>
          <a:ln w="3847">
            <a:solidFill>
              <a:schemeClr val="tx1"/>
            </a:solidFill>
            <a:prstDash val="solid"/>
          </a:ln>
        </c:spPr>
        <c:txPr>
          <a:bodyPr rot="0" vert="horz"/>
          <a:lstStyle/>
          <a:p>
            <a:pPr>
              <a:defRPr sz="1334" b="0" i="0" u="none" strike="noStrike" baseline="0">
                <a:solidFill>
                  <a:schemeClr val="bg1"/>
                </a:solidFill>
                <a:latin typeface="Arial"/>
                <a:ea typeface="Arial"/>
                <a:cs typeface="Arial"/>
              </a:defRPr>
            </a:pPr>
            <a:endParaRPr lang="en-US"/>
          </a:p>
        </c:txPr>
        <c:crossAx val="81822080"/>
        <c:crosses val="autoZero"/>
        <c:auto val="1"/>
        <c:lblAlgn val="ctr"/>
        <c:lblOffset val="100"/>
        <c:tickLblSkip val="1"/>
        <c:tickMarkSkip val="1"/>
      </c:catAx>
      <c:valAx>
        <c:axId val="81822080"/>
        <c:scaling>
          <c:orientation val="minMax"/>
        </c:scaling>
        <c:axPos val="l"/>
        <c:majorGridlines>
          <c:spPr>
            <a:ln w="15388">
              <a:solidFill>
                <a:schemeClr val="bg1"/>
              </a:solidFill>
              <a:prstDash val="solid"/>
            </a:ln>
          </c:spPr>
        </c:majorGridlines>
        <c:numFmt formatCode="#,##0" sourceLinked="0"/>
        <c:tickLblPos val="nextTo"/>
        <c:spPr>
          <a:ln w="15388">
            <a:solidFill>
              <a:schemeClr val="bg1"/>
            </a:solidFill>
            <a:prstDash val="solid"/>
          </a:ln>
        </c:spPr>
        <c:txPr>
          <a:bodyPr rot="0" vert="horz"/>
          <a:lstStyle/>
          <a:p>
            <a:pPr>
              <a:defRPr sz="1334" b="0" i="0" u="none" strike="noStrike" baseline="0">
                <a:solidFill>
                  <a:schemeClr val="bg1"/>
                </a:solidFill>
                <a:latin typeface="Arial"/>
                <a:ea typeface="Arial"/>
                <a:cs typeface="Arial"/>
              </a:defRPr>
            </a:pPr>
            <a:endParaRPr lang="en-US"/>
          </a:p>
        </c:txPr>
        <c:crossAx val="81808000"/>
        <c:crosses val="autoZero"/>
        <c:crossBetween val="between"/>
      </c:valAx>
      <c:spPr>
        <a:noFill/>
        <a:ln w="25393">
          <a:noFill/>
        </a:ln>
      </c:spPr>
    </c:plotArea>
    <c:legend>
      <c:legendPos val="t"/>
      <c:layout>
        <c:manualLayout>
          <c:xMode val="edge"/>
          <c:yMode val="edge"/>
          <c:x val="0.11269847796440589"/>
          <c:y val="7.1942877219087773E-3"/>
          <c:w val="0.77301590564887224"/>
          <c:h val="6.4748176163019006E-2"/>
        </c:manualLayout>
      </c:layout>
      <c:spPr>
        <a:noFill/>
        <a:ln w="3847">
          <a:solidFill>
            <a:schemeClr val="tx1"/>
          </a:solidFill>
          <a:prstDash val="solid"/>
        </a:ln>
      </c:spPr>
      <c:txPr>
        <a:bodyPr/>
        <a:lstStyle/>
        <a:p>
          <a:pPr>
            <a:defRPr sz="1334" b="1"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334" b="1" i="0" u="none" strike="noStrike" baseline="0">
          <a:solidFill>
            <a:schemeClr val="tx1"/>
          </a:solidFill>
          <a:latin typeface="Arial"/>
          <a:ea typeface="Arial"/>
          <a:cs typeface="Arial"/>
        </a:defRPr>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US"/>
  <c:chart>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8.5714285714285715E-2"/>
          <c:y val="0.11750599520383696"/>
          <c:w val="0.89841269841269522"/>
          <c:h val="0.75539568345324148"/>
        </c:manualLayout>
      </c:layout>
      <c:bar3DChart>
        <c:barDir val="col"/>
        <c:grouping val="clustered"/>
        <c:ser>
          <c:idx val="0"/>
          <c:order val="0"/>
          <c:tx>
            <c:strRef>
              <c:f>Sheet1!$A$2</c:f>
              <c:strCache>
                <c:ptCount val="1"/>
                <c:pt idx="0">
                  <c:v>Schoolwide</c:v>
                </c:pt>
              </c:strCache>
            </c:strRef>
          </c:tx>
          <c:spPr>
            <a:solidFill>
              <a:schemeClr val="accent1"/>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Sheet1!$B$2:$H$2</c:f>
              <c:numCache>
                <c:formatCode>0%</c:formatCode>
                <c:ptCount val="7"/>
                <c:pt idx="0">
                  <c:v>0.79</c:v>
                </c:pt>
                <c:pt idx="1">
                  <c:v>0.79</c:v>
                </c:pt>
                <c:pt idx="2">
                  <c:v>0.78</c:v>
                </c:pt>
                <c:pt idx="3">
                  <c:v>0.76</c:v>
                </c:pt>
                <c:pt idx="4">
                  <c:v>0.49</c:v>
                </c:pt>
                <c:pt idx="5">
                  <c:v>0.69</c:v>
                </c:pt>
                <c:pt idx="6">
                  <c:v>0.57999999999999996</c:v>
                </c:pt>
              </c:numCache>
            </c:numRef>
          </c:val>
        </c:ser>
        <c:ser>
          <c:idx val="1"/>
          <c:order val="1"/>
          <c:tx>
            <c:strRef>
              <c:f>Sheet1!$A$3</c:f>
              <c:strCache>
                <c:ptCount val="1"/>
                <c:pt idx="0">
                  <c:v>African American</c:v>
                </c:pt>
              </c:strCache>
            </c:strRef>
          </c:tx>
          <c:spPr>
            <a:solidFill>
              <a:srgbClr val="FFFF99"/>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Sheet1!$B$3:$H$3</c:f>
              <c:numCache>
                <c:formatCode>0%</c:formatCode>
                <c:ptCount val="7"/>
                <c:pt idx="4">
                  <c:v>0.87</c:v>
                </c:pt>
                <c:pt idx="5">
                  <c:v>0.53</c:v>
                </c:pt>
                <c:pt idx="6">
                  <c:v>0.5</c:v>
                </c:pt>
              </c:numCache>
            </c:numRef>
          </c:val>
        </c:ser>
        <c:ser>
          <c:idx val="2"/>
          <c:order val="2"/>
          <c:tx>
            <c:strRef>
              <c:f>Sheet1!$A$4</c:f>
              <c:strCache>
                <c:ptCount val="1"/>
                <c:pt idx="0">
                  <c:v>Asian</c:v>
                </c:pt>
              </c:strCache>
            </c:strRef>
          </c:tx>
          <c:spPr>
            <a:solidFill>
              <a:schemeClr val="hlink"/>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Sheet1!$B$4:$H$4</c:f>
              <c:numCache>
                <c:formatCode>0%</c:formatCode>
                <c:ptCount val="7"/>
                <c:pt idx="0">
                  <c:v>0.83</c:v>
                </c:pt>
                <c:pt idx="5">
                  <c:v>0.88</c:v>
                </c:pt>
              </c:numCache>
            </c:numRef>
          </c:val>
        </c:ser>
        <c:ser>
          <c:idx val="3"/>
          <c:order val="3"/>
          <c:tx>
            <c:strRef>
              <c:f>Sheet1!$A$5</c:f>
              <c:strCache>
                <c:ptCount val="1"/>
                <c:pt idx="0">
                  <c:v>Filipino</c:v>
                </c:pt>
              </c:strCache>
            </c:strRef>
          </c:tx>
          <c:spPr>
            <a:solidFill>
              <a:schemeClr val="folHlink"/>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Sheet1!$B$5:$H$5</c:f>
              <c:numCache>
                <c:formatCode>0%</c:formatCode>
                <c:ptCount val="7"/>
              </c:numCache>
            </c:numRef>
          </c:val>
        </c:ser>
        <c:ser>
          <c:idx val="4"/>
          <c:order val="4"/>
          <c:tx>
            <c:strRef>
              <c:f>Sheet1!$A$6</c:f>
              <c:strCache>
                <c:ptCount val="1"/>
                <c:pt idx="0">
                  <c:v>Hispanic</c:v>
                </c:pt>
              </c:strCache>
            </c:strRef>
          </c:tx>
          <c:spPr>
            <a:solidFill>
              <a:srgbClr val="FF00FF"/>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Sheet1!$B$6:$H$6</c:f>
              <c:numCache>
                <c:formatCode>0%</c:formatCode>
                <c:ptCount val="7"/>
                <c:pt idx="0">
                  <c:v>0.54</c:v>
                </c:pt>
                <c:pt idx="1">
                  <c:v>0.55000000000000004</c:v>
                </c:pt>
                <c:pt idx="2">
                  <c:v>0.51</c:v>
                </c:pt>
                <c:pt idx="3">
                  <c:v>0.56999999999999995</c:v>
                </c:pt>
                <c:pt idx="4">
                  <c:v>0.39</c:v>
                </c:pt>
                <c:pt idx="5">
                  <c:v>0.64</c:v>
                </c:pt>
                <c:pt idx="6">
                  <c:v>0.54</c:v>
                </c:pt>
              </c:numCache>
            </c:numRef>
          </c:val>
        </c:ser>
        <c:ser>
          <c:idx val="5"/>
          <c:order val="5"/>
          <c:tx>
            <c:strRef>
              <c:f>Sheet1!$A$7</c:f>
              <c:strCache>
                <c:ptCount val="1"/>
                <c:pt idx="0">
                  <c:v>White</c:v>
                </c:pt>
              </c:strCache>
            </c:strRef>
          </c:tx>
          <c:spPr>
            <a:solidFill>
              <a:srgbClr val="FF6600"/>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Sheet1!$B$7:$H$7</c:f>
              <c:numCache>
                <c:formatCode>0%</c:formatCode>
                <c:ptCount val="7"/>
                <c:pt idx="0">
                  <c:v>0.85</c:v>
                </c:pt>
                <c:pt idx="1">
                  <c:v>0.84</c:v>
                </c:pt>
                <c:pt idx="2">
                  <c:v>0.88</c:v>
                </c:pt>
                <c:pt idx="3">
                  <c:v>0.84</c:v>
                </c:pt>
                <c:pt idx="4">
                  <c:v>0.54</c:v>
                </c:pt>
                <c:pt idx="5">
                  <c:v>0.77</c:v>
                </c:pt>
                <c:pt idx="6">
                  <c:v>0.68</c:v>
                </c:pt>
              </c:numCache>
            </c:numRef>
          </c:val>
        </c:ser>
        <c:ser>
          <c:idx val="6"/>
          <c:order val="6"/>
          <c:tx>
            <c:strRef>
              <c:f>Sheet1!$A$8</c:f>
              <c:strCache>
                <c:ptCount val="1"/>
                <c:pt idx="0">
                  <c:v>Socioecon Dis</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Sheet1!$B$8:$H$8</c:f>
              <c:numCache>
                <c:formatCode>0%</c:formatCode>
                <c:ptCount val="7"/>
                <c:pt idx="0">
                  <c:v>0.44</c:v>
                </c:pt>
                <c:pt idx="1">
                  <c:v>0.62</c:v>
                </c:pt>
                <c:pt idx="2">
                  <c:v>0.69</c:v>
                </c:pt>
                <c:pt idx="3">
                  <c:v>0.52</c:v>
                </c:pt>
                <c:pt idx="4">
                  <c:v>0.46</c:v>
                </c:pt>
                <c:pt idx="5">
                  <c:v>0.66</c:v>
                </c:pt>
                <c:pt idx="6">
                  <c:v>0.52</c:v>
                </c:pt>
              </c:numCache>
            </c:numRef>
          </c:val>
        </c:ser>
        <c:ser>
          <c:idx val="7"/>
          <c:order val="7"/>
          <c:tx>
            <c:strRef>
              <c:f>Sheet1!$A$9</c:f>
              <c:strCache>
                <c:ptCount val="1"/>
                <c:pt idx="0">
                  <c:v>English Learners</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Sheet1!$B$9:$H$9</c:f>
              <c:numCache>
                <c:formatCode>0%</c:formatCode>
                <c:ptCount val="7"/>
                <c:pt idx="0">
                  <c:v>0.35</c:v>
                </c:pt>
                <c:pt idx="1">
                  <c:v>0.59</c:v>
                </c:pt>
                <c:pt idx="2">
                  <c:v>0.57999999999999996</c:v>
                </c:pt>
                <c:pt idx="3">
                  <c:v>0.44</c:v>
                </c:pt>
                <c:pt idx="4">
                  <c:v>0.33</c:v>
                </c:pt>
                <c:pt idx="5">
                  <c:v>0.59</c:v>
                </c:pt>
                <c:pt idx="6">
                  <c:v>0.53</c:v>
                </c:pt>
              </c:numCache>
            </c:numRef>
          </c:val>
        </c:ser>
        <c:ser>
          <c:idx val="8"/>
          <c:order val="8"/>
          <c:tx>
            <c:strRef>
              <c:f>Sheet1!$A$10</c:f>
              <c:strCache>
                <c:ptCount val="1"/>
                <c:pt idx="0">
                  <c:v>Students w/ Dis</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Sheet1!$B$10:$H$10</c:f>
              <c:numCache>
                <c:formatCode>0%</c:formatCode>
                <c:ptCount val="7"/>
                <c:pt idx="0">
                  <c:v>0.52</c:v>
                </c:pt>
                <c:pt idx="1">
                  <c:v>0.28999999999999998</c:v>
                </c:pt>
                <c:pt idx="3">
                  <c:v>0.71</c:v>
                </c:pt>
                <c:pt idx="4">
                  <c:v>0.36</c:v>
                </c:pt>
                <c:pt idx="5">
                  <c:v>0.56999999999999995</c:v>
                </c:pt>
                <c:pt idx="6">
                  <c:v>0.3</c:v>
                </c:pt>
              </c:numCache>
            </c:numRef>
          </c:val>
        </c:ser>
        <c:gapDepth val="0"/>
        <c:shape val="box"/>
        <c:axId val="81784192"/>
        <c:axId val="60503168"/>
        <c:axId val="0"/>
      </c:bar3DChart>
      <c:catAx>
        <c:axId val="81784192"/>
        <c:scaling>
          <c:orientation val="minMax"/>
        </c:scaling>
        <c:axPos val="b"/>
        <c:numFmt formatCode="General" sourceLinked="1"/>
        <c:tickLblPos val="low"/>
        <c:spPr>
          <a:ln w="3847">
            <a:solidFill>
              <a:schemeClr val="tx1"/>
            </a:solidFill>
            <a:prstDash val="solid"/>
          </a:ln>
        </c:spPr>
        <c:txPr>
          <a:bodyPr rot="0" vert="horz"/>
          <a:lstStyle/>
          <a:p>
            <a:pPr>
              <a:defRPr sz="1091" b="0" i="0" u="none" strike="noStrike" baseline="0">
                <a:solidFill>
                  <a:schemeClr val="bg1"/>
                </a:solidFill>
                <a:latin typeface="Arial"/>
                <a:ea typeface="Arial"/>
                <a:cs typeface="Arial"/>
              </a:defRPr>
            </a:pPr>
            <a:endParaRPr lang="en-US"/>
          </a:p>
        </c:txPr>
        <c:crossAx val="60503168"/>
        <c:crosses val="autoZero"/>
        <c:auto val="1"/>
        <c:lblAlgn val="ctr"/>
        <c:lblOffset val="100"/>
        <c:tickLblSkip val="1"/>
        <c:tickMarkSkip val="1"/>
      </c:catAx>
      <c:valAx>
        <c:axId val="60503168"/>
        <c:scaling>
          <c:orientation val="minMax"/>
          <c:max val="1"/>
        </c:scaling>
        <c:axPos val="l"/>
        <c:majorGridlines>
          <c:spPr>
            <a:ln w="15388">
              <a:solidFill>
                <a:schemeClr val="bg1"/>
              </a:solidFill>
              <a:prstDash val="solid"/>
            </a:ln>
          </c:spPr>
        </c:majorGridlines>
        <c:numFmt formatCode="0%" sourceLinked="0"/>
        <c:tickLblPos val="nextTo"/>
        <c:spPr>
          <a:ln w="15388">
            <a:solidFill>
              <a:schemeClr val="bg1"/>
            </a:solidFill>
            <a:prstDash val="solid"/>
          </a:ln>
        </c:spPr>
        <c:txPr>
          <a:bodyPr rot="0" vert="horz"/>
          <a:lstStyle/>
          <a:p>
            <a:pPr>
              <a:defRPr sz="1334" b="0" i="0" u="none" strike="noStrike" baseline="0">
                <a:solidFill>
                  <a:schemeClr val="bg1"/>
                </a:solidFill>
                <a:latin typeface="Arial"/>
                <a:ea typeface="Arial"/>
                <a:cs typeface="Arial"/>
              </a:defRPr>
            </a:pPr>
            <a:endParaRPr lang="en-US"/>
          </a:p>
        </c:txPr>
        <c:crossAx val="81784192"/>
        <c:crosses val="autoZero"/>
        <c:crossBetween val="between"/>
      </c:valAx>
      <c:spPr>
        <a:noFill/>
        <a:ln w="25393">
          <a:noFill/>
        </a:ln>
      </c:spPr>
    </c:plotArea>
    <c:legend>
      <c:legendPos val="t"/>
      <c:layout>
        <c:manualLayout>
          <c:xMode val="edge"/>
          <c:yMode val="edge"/>
          <c:x val="0.11269847796440589"/>
          <c:y val="7.1942877219087773E-3"/>
          <c:w val="0.74044227074708446"/>
          <c:h val="8.403465986584259E-2"/>
        </c:manualLayout>
      </c:layout>
      <c:spPr>
        <a:noFill/>
        <a:ln w="3847">
          <a:solidFill>
            <a:schemeClr val="tx1"/>
          </a:solidFill>
          <a:prstDash val="solid"/>
        </a:ln>
      </c:spPr>
      <c:txPr>
        <a:bodyPr/>
        <a:lstStyle/>
        <a:p>
          <a:pPr>
            <a:defRPr sz="1000"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334" b="1" i="0" u="none" strike="noStrike" baseline="0">
          <a:solidFill>
            <a:schemeClr val="tx1"/>
          </a:solidFill>
          <a:latin typeface="Arial"/>
          <a:ea typeface="Arial"/>
          <a:cs typeface="Arial"/>
        </a:defRPr>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8.5714285714285715E-2"/>
          <c:y val="0.11750599520383696"/>
          <c:w val="0.89841269841269511"/>
          <c:h val="0.75539568345324171"/>
        </c:manualLayout>
      </c:layout>
      <c:bar3DChart>
        <c:barDir val="col"/>
        <c:grouping val="clustered"/>
        <c:ser>
          <c:idx val="0"/>
          <c:order val="0"/>
          <c:tx>
            <c:strRef>
              <c:f>Sheet1!$A$2</c:f>
              <c:strCache>
                <c:ptCount val="1"/>
                <c:pt idx="0">
                  <c:v>Schoolwide</c:v>
                </c:pt>
              </c:strCache>
            </c:strRef>
          </c:tx>
          <c:spPr>
            <a:solidFill>
              <a:schemeClr val="accent1"/>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Sheet1!$B$2:$H$2</c:f>
              <c:numCache>
                <c:formatCode>0%</c:formatCode>
                <c:ptCount val="7"/>
                <c:pt idx="0">
                  <c:v>0.87</c:v>
                </c:pt>
                <c:pt idx="1">
                  <c:v>0.85</c:v>
                </c:pt>
                <c:pt idx="2">
                  <c:v>0.81</c:v>
                </c:pt>
                <c:pt idx="3">
                  <c:v>0.8</c:v>
                </c:pt>
                <c:pt idx="4">
                  <c:v>0.57999999999999996</c:v>
                </c:pt>
                <c:pt idx="5">
                  <c:v>0.76</c:v>
                </c:pt>
                <c:pt idx="6">
                  <c:v>0.72</c:v>
                </c:pt>
              </c:numCache>
            </c:numRef>
          </c:val>
        </c:ser>
        <c:ser>
          <c:idx val="1"/>
          <c:order val="1"/>
          <c:tx>
            <c:strRef>
              <c:f>Sheet1!$A$3</c:f>
              <c:strCache>
                <c:ptCount val="1"/>
                <c:pt idx="0">
                  <c:v>African American</c:v>
                </c:pt>
              </c:strCache>
            </c:strRef>
          </c:tx>
          <c:spPr>
            <a:solidFill>
              <a:srgbClr val="FFFF99"/>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Sheet1!$B$3:$H$3</c:f>
              <c:numCache>
                <c:formatCode>0%</c:formatCode>
                <c:ptCount val="7"/>
                <c:pt idx="4">
                  <c:v>0.6</c:v>
                </c:pt>
                <c:pt idx="5">
                  <c:v>0.64</c:v>
                </c:pt>
                <c:pt idx="6">
                  <c:v>0.64</c:v>
                </c:pt>
              </c:numCache>
            </c:numRef>
          </c:val>
        </c:ser>
        <c:ser>
          <c:idx val="2"/>
          <c:order val="2"/>
          <c:tx>
            <c:strRef>
              <c:f>Sheet1!$A$4</c:f>
              <c:strCache>
                <c:ptCount val="1"/>
                <c:pt idx="0">
                  <c:v>Asian</c:v>
                </c:pt>
              </c:strCache>
            </c:strRef>
          </c:tx>
          <c:spPr>
            <a:solidFill>
              <a:schemeClr val="hlink"/>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Sheet1!$B$4:$H$4</c:f>
              <c:numCache>
                <c:formatCode>0%</c:formatCode>
                <c:ptCount val="7"/>
                <c:pt idx="0">
                  <c:v>0.92</c:v>
                </c:pt>
                <c:pt idx="5">
                  <c:v>0.88</c:v>
                </c:pt>
              </c:numCache>
            </c:numRef>
          </c:val>
        </c:ser>
        <c:ser>
          <c:idx val="3"/>
          <c:order val="3"/>
          <c:tx>
            <c:strRef>
              <c:f>Sheet1!$A$5</c:f>
              <c:strCache>
                <c:ptCount val="1"/>
                <c:pt idx="0">
                  <c:v>Filipino</c:v>
                </c:pt>
              </c:strCache>
            </c:strRef>
          </c:tx>
          <c:spPr>
            <a:solidFill>
              <a:schemeClr val="folHlink"/>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Sheet1!$B$5:$H$5</c:f>
              <c:numCache>
                <c:formatCode>0%</c:formatCode>
                <c:ptCount val="7"/>
              </c:numCache>
            </c:numRef>
          </c:val>
        </c:ser>
        <c:ser>
          <c:idx val="4"/>
          <c:order val="4"/>
          <c:tx>
            <c:strRef>
              <c:f>Sheet1!$A$6</c:f>
              <c:strCache>
                <c:ptCount val="1"/>
                <c:pt idx="0">
                  <c:v>Hispanic</c:v>
                </c:pt>
              </c:strCache>
            </c:strRef>
          </c:tx>
          <c:spPr>
            <a:solidFill>
              <a:srgbClr val="FF00FF"/>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Sheet1!$B$6:$H$6</c:f>
              <c:numCache>
                <c:formatCode>0%</c:formatCode>
                <c:ptCount val="7"/>
                <c:pt idx="0">
                  <c:v>0.65</c:v>
                </c:pt>
                <c:pt idx="1">
                  <c:v>0.73</c:v>
                </c:pt>
                <c:pt idx="2">
                  <c:v>0.57999999999999996</c:v>
                </c:pt>
                <c:pt idx="3">
                  <c:v>0.65</c:v>
                </c:pt>
                <c:pt idx="4">
                  <c:v>0.53</c:v>
                </c:pt>
                <c:pt idx="5">
                  <c:v>0.67</c:v>
                </c:pt>
                <c:pt idx="6">
                  <c:v>0.68</c:v>
                </c:pt>
              </c:numCache>
            </c:numRef>
          </c:val>
        </c:ser>
        <c:ser>
          <c:idx val="5"/>
          <c:order val="5"/>
          <c:tx>
            <c:strRef>
              <c:f>Sheet1!$A$7</c:f>
              <c:strCache>
                <c:ptCount val="1"/>
                <c:pt idx="0">
                  <c:v>White</c:v>
                </c:pt>
              </c:strCache>
            </c:strRef>
          </c:tx>
          <c:spPr>
            <a:solidFill>
              <a:srgbClr val="FF6600"/>
            </a:solidFill>
            <a:ln w="15388">
              <a:solidFill>
                <a:schemeClr val="tx1"/>
              </a:solidFill>
              <a:prstDash val="solid"/>
            </a:ln>
          </c:spPr>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Sheet1!$B$7:$H$7</c:f>
              <c:numCache>
                <c:formatCode>0%</c:formatCode>
                <c:ptCount val="7"/>
                <c:pt idx="0">
                  <c:v>0.92</c:v>
                </c:pt>
                <c:pt idx="1">
                  <c:v>0.88</c:v>
                </c:pt>
                <c:pt idx="2">
                  <c:v>0.88</c:v>
                </c:pt>
                <c:pt idx="3">
                  <c:v>0.89</c:v>
                </c:pt>
                <c:pt idx="4">
                  <c:v>0.62</c:v>
                </c:pt>
                <c:pt idx="5">
                  <c:v>0.86</c:v>
                </c:pt>
                <c:pt idx="6">
                  <c:v>0.82</c:v>
                </c:pt>
              </c:numCache>
            </c:numRef>
          </c:val>
        </c:ser>
        <c:ser>
          <c:idx val="6"/>
          <c:order val="6"/>
          <c:tx>
            <c:strRef>
              <c:f>Sheet1!$A$8</c:f>
              <c:strCache>
                <c:ptCount val="1"/>
                <c:pt idx="0">
                  <c:v>Socioecon Dis</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Sheet1!$B$8:$H$8</c:f>
              <c:numCache>
                <c:formatCode>0%</c:formatCode>
                <c:ptCount val="7"/>
                <c:pt idx="0">
                  <c:v>0.55700000000000005</c:v>
                </c:pt>
                <c:pt idx="1">
                  <c:v>0.68</c:v>
                </c:pt>
                <c:pt idx="2">
                  <c:v>0.75</c:v>
                </c:pt>
                <c:pt idx="3">
                  <c:v>0.63</c:v>
                </c:pt>
                <c:pt idx="4">
                  <c:v>0.54</c:v>
                </c:pt>
                <c:pt idx="5">
                  <c:v>0.76</c:v>
                </c:pt>
                <c:pt idx="6">
                  <c:v>0.67</c:v>
                </c:pt>
              </c:numCache>
            </c:numRef>
          </c:val>
        </c:ser>
        <c:ser>
          <c:idx val="7"/>
          <c:order val="7"/>
          <c:tx>
            <c:strRef>
              <c:f>Sheet1!$A$9</c:f>
              <c:strCache>
                <c:ptCount val="1"/>
                <c:pt idx="0">
                  <c:v>English Learners</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Sheet1!$B$9:$H$9</c:f>
              <c:numCache>
                <c:formatCode>0%</c:formatCode>
                <c:ptCount val="7"/>
                <c:pt idx="0">
                  <c:v>0.48</c:v>
                </c:pt>
                <c:pt idx="1">
                  <c:v>0.77</c:v>
                </c:pt>
                <c:pt idx="2">
                  <c:v>0.64</c:v>
                </c:pt>
                <c:pt idx="3">
                  <c:v>0.56000000000000005</c:v>
                </c:pt>
                <c:pt idx="4">
                  <c:v>0.4</c:v>
                </c:pt>
                <c:pt idx="5">
                  <c:v>0.73</c:v>
                </c:pt>
                <c:pt idx="6">
                  <c:v>0.71</c:v>
                </c:pt>
              </c:numCache>
            </c:numRef>
          </c:val>
        </c:ser>
        <c:ser>
          <c:idx val="8"/>
          <c:order val="8"/>
          <c:tx>
            <c:strRef>
              <c:f>Sheet1!$A$10</c:f>
              <c:strCache>
                <c:ptCount val="1"/>
                <c:pt idx="0">
                  <c:v>Students w/ Dis</c:v>
                </c:pt>
              </c:strCache>
            </c:strRef>
          </c:tx>
          <c:cat>
            <c:strRef>
              <c:f>Sheet1!$B$1:$H$1</c:f>
              <c:strCache>
                <c:ptCount val="7"/>
                <c:pt idx="0">
                  <c:v>Sunset View</c:v>
                </c:pt>
                <c:pt idx="1">
                  <c:v>Silver Gate</c:v>
                </c:pt>
                <c:pt idx="2">
                  <c:v>Ocean Beach</c:v>
                </c:pt>
                <c:pt idx="3">
                  <c:v>Loma Portal</c:v>
                </c:pt>
                <c:pt idx="4">
                  <c:v>Cabrillo</c:v>
                </c:pt>
                <c:pt idx="5">
                  <c:v>Dewey</c:v>
                </c:pt>
                <c:pt idx="6">
                  <c:v>Barnard</c:v>
                </c:pt>
              </c:strCache>
            </c:strRef>
          </c:cat>
          <c:val>
            <c:numRef>
              <c:f>Sheet1!$B$10:$H$10</c:f>
              <c:numCache>
                <c:formatCode>0%</c:formatCode>
                <c:ptCount val="7"/>
                <c:pt idx="0">
                  <c:v>0.68</c:v>
                </c:pt>
                <c:pt idx="1">
                  <c:v>0.43</c:v>
                </c:pt>
                <c:pt idx="3">
                  <c:v>0.71</c:v>
                </c:pt>
                <c:pt idx="4">
                  <c:v>0.46</c:v>
                </c:pt>
                <c:pt idx="5">
                  <c:v>0.86</c:v>
                </c:pt>
                <c:pt idx="6">
                  <c:v>0.7</c:v>
                </c:pt>
              </c:numCache>
            </c:numRef>
          </c:val>
        </c:ser>
        <c:gapDepth val="0"/>
        <c:shape val="box"/>
        <c:axId val="60689024"/>
        <c:axId val="60711296"/>
        <c:axId val="0"/>
      </c:bar3DChart>
      <c:catAx>
        <c:axId val="60689024"/>
        <c:scaling>
          <c:orientation val="minMax"/>
        </c:scaling>
        <c:axPos val="b"/>
        <c:numFmt formatCode="General" sourceLinked="1"/>
        <c:tickLblPos val="low"/>
        <c:spPr>
          <a:ln w="3847">
            <a:solidFill>
              <a:schemeClr val="tx1"/>
            </a:solidFill>
            <a:prstDash val="solid"/>
          </a:ln>
        </c:spPr>
        <c:txPr>
          <a:bodyPr rot="0" vert="horz"/>
          <a:lstStyle/>
          <a:p>
            <a:pPr>
              <a:defRPr sz="1091" b="0" i="0" u="none" strike="noStrike" baseline="0">
                <a:solidFill>
                  <a:schemeClr val="bg1"/>
                </a:solidFill>
                <a:latin typeface="Arial"/>
                <a:ea typeface="Arial"/>
                <a:cs typeface="Arial"/>
              </a:defRPr>
            </a:pPr>
            <a:endParaRPr lang="en-US"/>
          </a:p>
        </c:txPr>
        <c:crossAx val="60711296"/>
        <c:crosses val="autoZero"/>
        <c:auto val="1"/>
        <c:lblAlgn val="ctr"/>
        <c:lblOffset val="100"/>
        <c:tickLblSkip val="1"/>
        <c:tickMarkSkip val="1"/>
      </c:catAx>
      <c:valAx>
        <c:axId val="60711296"/>
        <c:scaling>
          <c:orientation val="minMax"/>
          <c:max val="1"/>
        </c:scaling>
        <c:axPos val="l"/>
        <c:majorGridlines>
          <c:spPr>
            <a:ln w="15388">
              <a:solidFill>
                <a:schemeClr val="bg1"/>
              </a:solidFill>
              <a:prstDash val="solid"/>
            </a:ln>
          </c:spPr>
        </c:majorGridlines>
        <c:numFmt formatCode="0%" sourceLinked="0"/>
        <c:tickLblPos val="nextTo"/>
        <c:spPr>
          <a:ln w="15388">
            <a:solidFill>
              <a:schemeClr val="bg1"/>
            </a:solidFill>
            <a:prstDash val="solid"/>
          </a:ln>
        </c:spPr>
        <c:txPr>
          <a:bodyPr rot="0" vert="horz"/>
          <a:lstStyle/>
          <a:p>
            <a:pPr>
              <a:defRPr sz="1334" b="0" i="0" u="none" strike="noStrike" baseline="0">
                <a:solidFill>
                  <a:schemeClr val="bg1"/>
                </a:solidFill>
                <a:latin typeface="Arial"/>
                <a:ea typeface="Arial"/>
                <a:cs typeface="Arial"/>
              </a:defRPr>
            </a:pPr>
            <a:endParaRPr lang="en-US"/>
          </a:p>
        </c:txPr>
        <c:crossAx val="60689024"/>
        <c:crosses val="autoZero"/>
        <c:crossBetween val="between"/>
      </c:valAx>
      <c:spPr>
        <a:noFill/>
        <a:ln w="25393">
          <a:noFill/>
        </a:ln>
      </c:spPr>
    </c:plotArea>
    <c:legend>
      <c:legendPos val="t"/>
      <c:layout>
        <c:manualLayout>
          <c:xMode val="edge"/>
          <c:yMode val="edge"/>
          <c:x val="0.11269847796440589"/>
          <c:y val="7.1942877219087773E-3"/>
          <c:w val="0.74044227074708446"/>
          <c:h val="8.403465986584259E-2"/>
        </c:manualLayout>
      </c:layout>
      <c:spPr>
        <a:noFill/>
        <a:ln w="3847">
          <a:solidFill>
            <a:schemeClr val="tx1"/>
          </a:solidFill>
          <a:prstDash val="solid"/>
        </a:ln>
      </c:spPr>
      <c:txPr>
        <a:bodyPr/>
        <a:lstStyle/>
        <a:p>
          <a:pPr>
            <a:defRPr sz="1000"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334" b="1" i="0" u="none" strike="noStrike" baseline="0">
          <a:solidFill>
            <a:schemeClr val="tx1"/>
          </a:solidFill>
          <a:latin typeface="Arial"/>
          <a:ea typeface="Arial"/>
          <a:cs typeface="Arial"/>
        </a:defRPr>
      </a:pPr>
      <a:endParaRPr lang="en-US"/>
    </a:p>
  </c:txPr>
  <c:externalData r:id="rId2"/>
</c:chartSpace>
</file>

<file path=ppt/charts/chart14.xml><?xml version="1.0" encoding="utf-8"?>
<c:chartSpace xmlns:c="http://schemas.openxmlformats.org/drawingml/2006/chart" xmlns:a="http://schemas.openxmlformats.org/drawingml/2006/main" xmlns:r="http://schemas.openxmlformats.org/officeDocument/2006/relationships">
  <c:lang val="en-US"/>
  <c:chart>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8.5714285714285715E-2"/>
          <c:y val="0.11750599520383696"/>
          <c:w val="0.898412698412695"/>
          <c:h val="0.75539568345324182"/>
        </c:manualLayout>
      </c:layout>
      <c:bar3DChart>
        <c:barDir val="col"/>
        <c:grouping val="clustered"/>
        <c:ser>
          <c:idx val="0"/>
          <c:order val="0"/>
          <c:tx>
            <c:strRef>
              <c:f>Sheet1!$A$2</c:f>
              <c:strCache>
                <c:ptCount val="1"/>
                <c:pt idx="0">
                  <c:v>Schoolwide</c:v>
                </c:pt>
              </c:strCache>
            </c:strRef>
          </c:tx>
          <c:spPr>
            <a:solidFill>
              <a:schemeClr val="accent1"/>
            </a:solidFill>
            <a:ln w="15388">
              <a:solidFill>
                <a:schemeClr val="tx1"/>
              </a:solidFill>
              <a:prstDash val="solid"/>
            </a:ln>
          </c:spPr>
          <c:cat>
            <c:strRef>
              <c:f>Sheet1!$B$1:$D$1</c:f>
              <c:strCache>
                <c:ptCount val="3"/>
                <c:pt idx="0">
                  <c:v>Dana</c:v>
                </c:pt>
                <c:pt idx="1">
                  <c:v>Correia</c:v>
                </c:pt>
                <c:pt idx="2">
                  <c:v>Point Loma</c:v>
                </c:pt>
              </c:strCache>
            </c:strRef>
          </c:cat>
          <c:val>
            <c:numRef>
              <c:f>Sheet1!$B$2:$D$2</c:f>
              <c:numCache>
                <c:formatCode>0%</c:formatCode>
                <c:ptCount val="3"/>
                <c:pt idx="0">
                  <c:v>0.7</c:v>
                </c:pt>
                <c:pt idx="1">
                  <c:v>0.67</c:v>
                </c:pt>
                <c:pt idx="2">
                  <c:v>0.61</c:v>
                </c:pt>
              </c:numCache>
            </c:numRef>
          </c:val>
        </c:ser>
        <c:ser>
          <c:idx val="1"/>
          <c:order val="1"/>
          <c:tx>
            <c:strRef>
              <c:f>Sheet1!$A$3</c:f>
              <c:strCache>
                <c:ptCount val="1"/>
                <c:pt idx="0">
                  <c:v>African American</c:v>
                </c:pt>
              </c:strCache>
            </c:strRef>
          </c:tx>
          <c:spPr>
            <a:solidFill>
              <a:srgbClr val="FFFF99"/>
            </a:solidFill>
            <a:ln w="15388">
              <a:solidFill>
                <a:schemeClr val="tx1"/>
              </a:solidFill>
              <a:prstDash val="solid"/>
            </a:ln>
          </c:spPr>
          <c:cat>
            <c:strRef>
              <c:f>Sheet1!$B$1:$D$1</c:f>
              <c:strCache>
                <c:ptCount val="3"/>
                <c:pt idx="0">
                  <c:v>Dana</c:v>
                </c:pt>
                <c:pt idx="1">
                  <c:v>Correia</c:v>
                </c:pt>
                <c:pt idx="2">
                  <c:v>Point Loma</c:v>
                </c:pt>
              </c:strCache>
            </c:strRef>
          </c:cat>
          <c:val>
            <c:numRef>
              <c:f>Sheet1!$B$3:$D$3</c:f>
              <c:numCache>
                <c:formatCode>0%</c:formatCode>
                <c:ptCount val="3"/>
                <c:pt idx="0">
                  <c:v>0.49</c:v>
                </c:pt>
                <c:pt idx="1">
                  <c:v>0.66</c:v>
                </c:pt>
                <c:pt idx="2">
                  <c:v>0.42</c:v>
                </c:pt>
              </c:numCache>
            </c:numRef>
          </c:val>
        </c:ser>
        <c:ser>
          <c:idx val="2"/>
          <c:order val="2"/>
          <c:tx>
            <c:strRef>
              <c:f>Sheet1!$A$4</c:f>
              <c:strCache>
                <c:ptCount val="1"/>
                <c:pt idx="0">
                  <c:v>Asian</c:v>
                </c:pt>
              </c:strCache>
            </c:strRef>
          </c:tx>
          <c:spPr>
            <a:solidFill>
              <a:schemeClr val="hlink"/>
            </a:solidFill>
            <a:ln w="15388">
              <a:solidFill>
                <a:schemeClr val="tx1"/>
              </a:solidFill>
              <a:prstDash val="solid"/>
            </a:ln>
          </c:spPr>
          <c:cat>
            <c:strRef>
              <c:f>Sheet1!$B$1:$D$1</c:f>
              <c:strCache>
                <c:ptCount val="3"/>
                <c:pt idx="0">
                  <c:v>Dana</c:v>
                </c:pt>
                <c:pt idx="1">
                  <c:v>Correia</c:v>
                </c:pt>
                <c:pt idx="2">
                  <c:v>Point Loma</c:v>
                </c:pt>
              </c:strCache>
            </c:strRef>
          </c:cat>
          <c:val>
            <c:numRef>
              <c:f>Sheet1!$B$4:$D$4</c:f>
              <c:numCache>
                <c:formatCode>0%</c:formatCode>
                <c:ptCount val="3"/>
                <c:pt idx="0">
                  <c:v>0.94</c:v>
                </c:pt>
                <c:pt idx="1">
                  <c:v>0.77</c:v>
                </c:pt>
                <c:pt idx="2">
                  <c:v>0.85</c:v>
                </c:pt>
              </c:numCache>
            </c:numRef>
          </c:val>
        </c:ser>
        <c:ser>
          <c:idx val="3"/>
          <c:order val="3"/>
          <c:tx>
            <c:strRef>
              <c:f>Sheet1!$A$5</c:f>
              <c:strCache>
                <c:ptCount val="1"/>
                <c:pt idx="0">
                  <c:v>Filipino</c:v>
                </c:pt>
              </c:strCache>
            </c:strRef>
          </c:tx>
          <c:spPr>
            <a:solidFill>
              <a:schemeClr val="folHlink"/>
            </a:solidFill>
            <a:ln w="15388">
              <a:solidFill>
                <a:schemeClr val="tx1"/>
              </a:solidFill>
              <a:prstDash val="solid"/>
            </a:ln>
          </c:spPr>
          <c:cat>
            <c:strRef>
              <c:f>Sheet1!$B$1:$D$1</c:f>
              <c:strCache>
                <c:ptCount val="3"/>
                <c:pt idx="0">
                  <c:v>Dana</c:v>
                </c:pt>
                <c:pt idx="1">
                  <c:v>Correia</c:v>
                </c:pt>
                <c:pt idx="2">
                  <c:v>Point Loma</c:v>
                </c:pt>
              </c:strCache>
            </c:strRef>
          </c:cat>
          <c:val>
            <c:numRef>
              <c:f>Sheet1!$B$5:$D$5</c:f>
              <c:numCache>
                <c:formatCode>0%</c:formatCode>
                <c:ptCount val="3"/>
                <c:pt idx="0">
                  <c:v>0.8</c:v>
                </c:pt>
              </c:numCache>
            </c:numRef>
          </c:val>
        </c:ser>
        <c:ser>
          <c:idx val="4"/>
          <c:order val="4"/>
          <c:tx>
            <c:strRef>
              <c:f>Sheet1!$A$6</c:f>
              <c:strCache>
                <c:ptCount val="1"/>
                <c:pt idx="0">
                  <c:v>Hispanic</c:v>
                </c:pt>
              </c:strCache>
            </c:strRef>
          </c:tx>
          <c:spPr>
            <a:solidFill>
              <a:srgbClr val="FF00FF"/>
            </a:solidFill>
            <a:ln w="15388">
              <a:solidFill>
                <a:schemeClr val="tx1"/>
              </a:solidFill>
              <a:prstDash val="solid"/>
            </a:ln>
          </c:spPr>
          <c:cat>
            <c:strRef>
              <c:f>Sheet1!$B$1:$D$1</c:f>
              <c:strCache>
                <c:ptCount val="3"/>
                <c:pt idx="0">
                  <c:v>Dana</c:v>
                </c:pt>
                <c:pt idx="1">
                  <c:v>Correia</c:v>
                </c:pt>
                <c:pt idx="2">
                  <c:v>Point Loma</c:v>
                </c:pt>
              </c:strCache>
            </c:strRef>
          </c:cat>
          <c:val>
            <c:numRef>
              <c:f>Sheet1!$B$6:$D$6</c:f>
              <c:numCache>
                <c:formatCode>0%</c:formatCode>
                <c:ptCount val="3"/>
                <c:pt idx="0">
                  <c:v>0.53</c:v>
                </c:pt>
                <c:pt idx="1">
                  <c:v>0.46</c:v>
                </c:pt>
                <c:pt idx="2">
                  <c:v>0.42</c:v>
                </c:pt>
              </c:numCache>
            </c:numRef>
          </c:val>
        </c:ser>
        <c:ser>
          <c:idx val="5"/>
          <c:order val="5"/>
          <c:tx>
            <c:strRef>
              <c:f>Sheet1!$A$7</c:f>
              <c:strCache>
                <c:ptCount val="1"/>
                <c:pt idx="0">
                  <c:v>White</c:v>
                </c:pt>
              </c:strCache>
            </c:strRef>
          </c:tx>
          <c:spPr>
            <a:solidFill>
              <a:srgbClr val="FF6600"/>
            </a:solidFill>
            <a:ln w="15388">
              <a:solidFill>
                <a:schemeClr val="tx1"/>
              </a:solidFill>
              <a:prstDash val="solid"/>
            </a:ln>
          </c:spPr>
          <c:cat>
            <c:strRef>
              <c:f>Sheet1!$B$1:$D$1</c:f>
              <c:strCache>
                <c:ptCount val="3"/>
                <c:pt idx="0">
                  <c:v>Dana</c:v>
                </c:pt>
                <c:pt idx="1">
                  <c:v>Correia</c:v>
                </c:pt>
                <c:pt idx="2">
                  <c:v>Point Loma</c:v>
                </c:pt>
              </c:strCache>
            </c:strRef>
          </c:cat>
          <c:val>
            <c:numRef>
              <c:f>Sheet1!$B$7:$D$7</c:f>
              <c:numCache>
                <c:formatCode>0%</c:formatCode>
                <c:ptCount val="3"/>
                <c:pt idx="0">
                  <c:v>0.83</c:v>
                </c:pt>
                <c:pt idx="1">
                  <c:v>0.86</c:v>
                </c:pt>
                <c:pt idx="2">
                  <c:v>0.79</c:v>
                </c:pt>
              </c:numCache>
            </c:numRef>
          </c:val>
        </c:ser>
        <c:ser>
          <c:idx val="6"/>
          <c:order val="6"/>
          <c:tx>
            <c:strRef>
              <c:f>Sheet1!$A$8</c:f>
              <c:strCache>
                <c:ptCount val="1"/>
                <c:pt idx="0">
                  <c:v>Socioecon Dis</c:v>
                </c:pt>
              </c:strCache>
            </c:strRef>
          </c:tx>
          <c:cat>
            <c:strRef>
              <c:f>Sheet1!$B$1:$D$1</c:f>
              <c:strCache>
                <c:ptCount val="3"/>
                <c:pt idx="0">
                  <c:v>Dana</c:v>
                </c:pt>
                <c:pt idx="1">
                  <c:v>Correia</c:v>
                </c:pt>
                <c:pt idx="2">
                  <c:v>Point Loma</c:v>
                </c:pt>
              </c:strCache>
            </c:strRef>
          </c:cat>
          <c:val>
            <c:numRef>
              <c:f>Sheet1!$B$8:$D$8</c:f>
              <c:numCache>
                <c:formatCode>0%</c:formatCode>
                <c:ptCount val="3"/>
                <c:pt idx="0">
                  <c:v>0.53</c:v>
                </c:pt>
                <c:pt idx="1">
                  <c:v>0.5</c:v>
                </c:pt>
                <c:pt idx="2">
                  <c:v>0.39</c:v>
                </c:pt>
              </c:numCache>
            </c:numRef>
          </c:val>
        </c:ser>
        <c:ser>
          <c:idx val="7"/>
          <c:order val="7"/>
          <c:tx>
            <c:strRef>
              <c:f>Sheet1!$A$9</c:f>
              <c:strCache>
                <c:ptCount val="1"/>
                <c:pt idx="0">
                  <c:v>English Learners</c:v>
                </c:pt>
              </c:strCache>
            </c:strRef>
          </c:tx>
          <c:cat>
            <c:strRef>
              <c:f>Sheet1!$B$1:$D$1</c:f>
              <c:strCache>
                <c:ptCount val="3"/>
                <c:pt idx="0">
                  <c:v>Dana</c:v>
                </c:pt>
                <c:pt idx="1">
                  <c:v>Correia</c:v>
                </c:pt>
                <c:pt idx="2">
                  <c:v>Point Loma</c:v>
                </c:pt>
              </c:strCache>
            </c:strRef>
          </c:cat>
          <c:val>
            <c:numRef>
              <c:f>Sheet1!$B$9:$D$9</c:f>
              <c:numCache>
                <c:formatCode>0%</c:formatCode>
                <c:ptCount val="3"/>
                <c:pt idx="0">
                  <c:v>0.44</c:v>
                </c:pt>
                <c:pt idx="1">
                  <c:v>0.28999999999999998</c:v>
                </c:pt>
                <c:pt idx="2">
                  <c:v>0.21</c:v>
                </c:pt>
              </c:numCache>
            </c:numRef>
          </c:val>
        </c:ser>
        <c:ser>
          <c:idx val="8"/>
          <c:order val="8"/>
          <c:tx>
            <c:strRef>
              <c:f>Sheet1!$A$10</c:f>
              <c:strCache>
                <c:ptCount val="1"/>
                <c:pt idx="0">
                  <c:v>Students w/ Dis</c:v>
                </c:pt>
              </c:strCache>
            </c:strRef>
          </c:tx>
          <c:cat>
            <c:strRef>
              <c:f>Sheet1!$B$1:$D$1</c:f>
              <c:strCache>
                <c:ptCount val="3"/>
                <c:pt idx="0">
                  <c:v>Dana</c:v>
                </c:pt>
                <c:pt idx="1">
                  <c:v>Correia</c:v>
                </c:pt>
                <c:pt idx="2">
                  <c:v>Point Loma</c:v>
                </c:pt>
              </c:strCache>
            </c:strRef>
          </c:cat>
          <c:val>
            <c:numRef>
              <c:f>Sheet1!$B$10:$D$10</c:f>
              <c:numCache>
                <c:formatCode>0%</c:formatCode>
                <c:ptCount val="3"/>
                <c:pt idx="0">
                  <c:v>0.41</c:v>
                </c:pt>
                <c:pt idx="1">
                  <c:v>0.5</c:v>
                </c:pt>
                <c:pt idx="2">
                  <c:v>0.28999999999999998</c:v>
                </c:pt>
              </c:numCache>
            </c:numRef>
          </c:val>
        </c:ser>
        <c:gapDepth val="0"/>
        <c:shape val="box"/>
        <c:axId val="73910912"/>
        <c:axId val="73916800"/>
        <c:axId val="0"/>
      </c:bar3DChart>
      <c:catAx>
        <c:axId val="73910912"/>
        <c:scaling>
          <c:orientation val="minMax"/>
        </c:scaling>
        <c:axPos val="b"/>
        <c:numFmt formatCode="General" sourceLinked="1"/>
        <c:tickLblPos val="low"/>
        <c:spPr>
          <a:ln w="3847">
            <a:solidFill>
              <a:schemeClr val="tx1"/>
            </a:solidFill>
            <a:prstDash val="solid"/>
          </a:ln>
        </c:spPr>
        <c:txPr>
          <a:bodyPr rot="0" vert="horz"/>
          <a:lstStyle/>
          <a:p>
            <a:pPr>
              <a:defRPr sz="1091" b="0" i="0" u="none" strike="noStrike" baseline="0">
                <a:solidFill>
                  <a:schemeClr val="bg1"/>
                </a:solidFill>
                <a:latin typeface="Arial"/>
                <a:ea typeface="Arial"/>
                <a:cs typeface="Arial"/>
              </a:defRPr>
            </a:pPr>
            <a:endParaRPr lang="en-US"/>
          </a:p>
        </c:txPr>
        <c:crossAx val="73916800"/>
        <c:crosses val="autoZero"/>
        <c:auto val="1"/>
        <c:lblAlgn val="ctr"/>
        <c:lblOffset val="100"/>
        <c:tickLblSkip val="1"/>
        <c:tickMarkSkip val="1"/>
      </c:catAx>
      <c:valAx>
        <c:axId val="73916800"/>
        <c:scaling>
          <c:orientation val="minMax"/>
          <c:max val="1"/>
        </c:scaling>
        <c:axPos val="l"/>
        <c:majorGridlines>
          <c:spPr>
            <a:ln w="15388">
              <a:solidFill>
                <a:schemeClr val="bg1"/>
              </a:solidFill>
              <a:prstDash val="solid"/>
            </a:ln>
          </c:spPr>
        </c:majorGridlines>
        <c:numFmt formatCode="0%" sourceLinked="0"/>
        <c:tickLblPos val="nextTo"/>
        <c:spPr>
          <a:ln w="15388">
            <a:solidFill>
              <a:schemeClr val="bg1"/>
            </a:solidFill>
            <a:prstDash val="solid"/>
          </a:ln>
        </c:spPr>
        <c:txPr>
          <a:bodyPr rot="0" vert="horz"/>
          <a:lstStyle/>
          <a:p>
            <a:pPr>
              <a:defRPr sz="1334" b="0" i="0" u="none" strike="noStrike" baseline="0">
                <a:solidFill>
                  <a:schemeClr val="bg1"/>
                </a:solidFill>
                <a:latin typeface="Arial"/>
                <a:ea typeface="Arial"/>
                <a:cs typeface="Arial"/>
              </a:defRPr>
            </a:pPr>
            <a:endParaRPr lang="en-US"/>
          </a:p>
        </c:txPr>
        <c:crossAx val="73910912"/>
        <c:crosses val="autoZero"/>
        <c:crossBetween val="between"/>
      </c:valAx>
      <c:spPr>
        <a:noFill/>
        <a:ln w="25393">
          <a:noFill/>
        </a:ln>
      </c:spPr>
    </c:plotArea>
    <c:legend>
      <c:legendPos val="t"/>
      <c:layout>
        <c:manualLayout>
          <c:xMode val="edge"/>
          <c:yMode val="edge"/>
          <c:x val="0.11269847796440589"/>
          <c:y val="7.1942877219087773E-3"/>
          <c:w val="0.74044227074708469"/>
          <c:h val="8.4034659865842756E-2"/>
        </c:manualLayout>
      </c:layout>
      <c:spPr>
        <a:noFill/>
        <a:ln w="3847">
          <a:solidFill>
            <a:schemeClr val="tx1"/>
          </a:solidFill>
          <a:prstDash val="solid"/>
        </a:ln>
      </c:spPr>
      <c:txPr>
        <a:bodyPr/>
        <a:lstStyle/>
        <a:p>
          <a:pPr>
            <a:defRPr sz="1000"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334" b="1" i="0" u="none" strike="noStrike" baseline="0">
          <a:solidFill>
            <a:schemeClr val="tx1"/>
          </a:solidFill>
          <a:latin typeface="Arial"/>
          <a:ea typeface="Arial"/>
          <a:cs typeface="Arial"/>
        </a:defRPr>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8.5714285714285715E-2"/>
          <c:y val="0.11750599520383696"/>
          <c:w val="0.89841269841269489"/>
          <c:h val="0.75539568345324193"/>
        </c:manualLayout>
      </c:layout>
      <c:bar3DChart>
        <c:barDir val="col"/>
        <c:grouping val="clustered"/>
        <c:ser>
          <c:idx val="0"/>
          <c:order val="0"/>
          <c:tx>
            <c:strRef>
              <c:f>Sheet1!$A$2</c:f>
              <c:strCache>
                <c:ptCount val="1"/>
                <c:pt idx="0">
                  <c:v>Schoolwide</c:v>
                </c:pt>
              </c:strCache>
            </c:strRef>
          </c:tx>
          <c:spPr>
            <a:solidFill>
              <a:schemeClr val="accent1"/>
            </a:solidFill>
            <a:ln w="15388">
              <a:solidFill>
                <a:schemeClr val="tx1"/>
              </a:solidFill>
              <a:prstDash val="solid"/>
            </a:ln>
          </c:spPr>
          <c:cat>
            <c:strRef>
              <c:f>Sheet1!$B$1:$D$1</c:f>
              <c:strCache>
                <c:ptCount val="3"/>
                <c:pt idx="0">
                  <c:v>Dana</c:v>
                </c:pt>
                <c:pt idx="1">
                  <c:v>Correia</c:v>
                </c:pt>
                <c:pt idx="2">
                  <c:v>Point Loma</c:v>
                </c:pt>
              </c:strCache>
            </c:strRef>
          </c:cat>
          <c:val>
            <c:numRef>
              <c:f>Sheet1!$B$2:$D$2</c:f>
              <c:numCache>
                <c:formatCode>0%</c:formatCode>
                <c:ptCount val="3"/>
                <c:pt idx="0">
                  <c:v>0.64</c:v>
                </c:pt>
                <c:pt idx="1">
                  <c:v>0.49</c:v>
                </c:pt>
                <c:pt idx="2">
                  <c:v>0.6</c:v>
                </c:pt>
              </c:numCache>
            </c:numRef>
          </c:val>
        </c:ser>
        <c:ser>
          <c:idx val="1"/>
          <c:order val="1"/>
          <c:tx>
            <c:strRef>
              <c:f>Sheet1!$A$3</c:f>
              <c:strCache>
                <c:ptCount val="1"/>
                <c:pt idx="0">
                  <c:v>African American</c:v>
                </c:pt>
              </c:strCache>
            </c:strRef>
          </c:tx>
          <c:spPr>
            <a:solidFill>
              <a:srgbClr val="FFFF99"/>
            </a:solidFill>
            <a:ln w="15388">
              <a:solidFill>
                <a:schemeClr val="tx1"/>
              </a:solidFill>
              <a:prstDash val="solid"/>
            </a:ln>
          </c:spPr>
          <c:cat>
            <c:strRef>
              <c:f>Sheet1!$B$1:$D$1</c:f>
              <c:strCache>
                <c:ptCount val="3"/>
                <c:pt idx="0">
                  <c:v>Dana</c:v>
                </c:pt>
                <c:pt idx="1">
                  <c:v>Correia</c:v>
                </c:pt>
                <c:pt idx="2">
                  <c:v>Point Loma</c:v>
                </c:pt>
              </c:strCache>
            </c:strRef>
          </c:cat>
          <c:val>
            <c:numRef>
              <c:f>Sheet1!$B$3:$D$3</c:f>
              <c:numCache>
                <c:formatCode>0%</c:formatCode>
                <c:ptCount val="3"/>
                <c:pt idx="0">
                  <c:v>0.47</c:v>
                </c:pt>
                <c:pt idx="1">
                  <c:v>0.37</c:v>
                </c:pt>
                <c:pt idx="2">
                  <c:v>0.39</c:v>
                </c:pt>
              </c:numCache>
            </c:numRef>
          </c:val>
        </c:ser>
        <c:ser>
          <c:idx val="2"/>
          <c:order val="2"/>
          <c:tx>
            <c:strRef>
              <c:f>Sheet1!$A$4</c:f>
              <c:strCache>
                <c:ptCount val="1"/>
                <c:pt idx="0">
                  <c:v>Asian</c:v>
                </c:pt>
              </c:strCache>
            </c:strRef>
          </c:tx>
          <c:spPr>
            <a:solidFill>
              <a:schemeClr val="hlink"/>
            </a:solidFill>
            <a:ln w="15388">
              <a:solidFill>
                <a:schemeClr val="tx1"/>
              </a:solidFill>
              <a:prstDash val="solid"/>
            </a:ln>
          </c:spPr>
          <c:cat>
            <c:strRef>
              <c:f>Sheet1!$B$1:$D$1</c:f>
              <c:strCache>
                <c:ptCount val="3"/>
                <c:pt idx="0">
                  <c:v>Dana</c:v>
                </c:pt>
                <c:pt idx="1">
                  <c:v>Correia</c:v>
                </c:pt>
                <c:pt idx="2">
                  <c:v>Point Loma</c:v>
                </c:pt>
              </c:strCache>
            </c:strRef>
          </c:cat>
          <c:val>
            <c:numRef>
              <c:f>Sheet1!$B$4:$D$4</c:f>
              <c:numCache>
                <c:formatCode>0%</c:formatCode>
                <c:ptCount val="3"/>
                <c:pt idx="0">
                  <c:v>1</c:v>
                </c:pt>
                <c:pt idx="1">
                  <c:v>0.59</c:v>
                </c:pt>
                <c:pt idx="2">
                  <c:v>0.85</c:v>
                </c:pt>
              </c:numCache>
            </c:numRef>
          </c:val>
        </c:ser>
        <c:ser>
          <c:idx val="3"/>
          <c:order val="3"/>
          <c:tx>
            <c:strRef>
              <c:f>Sheet1!$A$5</c:f>
              <c:strCache>
                <c:ptCount val="1"/>
                <c:pt idx="0">
                  <c:v>Filipino</c:v>
                </c:pt>
              </c:strCache>
            </c:strRef>
          </c:tx>
          <c:spPr>
            <a:solidFill>
              <a:schemeClr val="folHlink"/>
            </a:solidFill>
            <a:ln w="15388">
              <a:solidFill>
                <a:schemeClr val="tx1"/>
              </a:solidFill>
              <a:prstDash val="solid"/>
            </a:ln>
          </c:spPr>
          <c:cat>
            <c:strRef>
              <c:f>Sheet1!$B$1:$D$1</c:f>
              <c:strCache>
                <c:ptCount val="3"/>
                <c:pt idx="0">
                  <c:v>Dana</c:v>
                </c:pt>
                <c:pt idx="1">
                  <c:v>Correia</c:v>
                </c:pt>
                <c:pt idx="2">
                  <c:v>Point Loma</c:v>
                </c:pt>
              </c:strCache>
            </c:strRef>
          </c:cat>
          <c:val>
            <c:numRef>
              <c:f>Sheet1!$B$5:$D$5</c:f>
              <c:numCache>
                <c:formatCode>0%</c:formatCode>
                <c:ptCount val="3"/>
                <c:pt idx="0">
                  <c:v>0.74</c:v>
                </c:pt>
              </c:numCache>
            </c:numRef>
          </c:val>
        </c:ser>
        <c:ser>
          <c:idx val="4"/>
          <c:order val="4"/>
          <c:tx>
            <c:strRef>
              <c:f>Sheet1!$A$6</c:f>
              <c:strCache>
                <c:ptCount val="1"/>
                <c:pt idx="0">
                  <c:v>Hispanic</c:v>
                </c:pt>
              </c:strCache>
            </c:strRef>
          </c:tx>
          <c:spPr>
            <a:solidFill>
              <a:srgbClr val="FF00FF"/>
            </a:solidFill>
            <a:ln w="15388">
              <a:solidFill>
                <a:schemeClr val="tx1"/>
              </a:solidFill>
              <a:prstDash val="solid"/>
            </a:ln>
          </c:spPr>
          <c:cat>
            <c:strRef>
              <c:f>Sheet1!$B$1:$D$1</c:f>
              <c:strCache>
                <c:ptCount val="3"/>
                <c:pt idx="0">
                  <c:v>Dana</c:v>
                </c:pt>
                <c:pt idx="1">
                  <c:v>Correia</c:v>
                </c:pt>
                <c:pt idx="2">
                  <c:v>Point Loma</c:v>
                </c:pt>
              </c:strCache>
            </c:strRef>
          </c:cat>
          <c:val>
            <c:numRef>
              <c:f>Sheet1!$B$6:$D$6</c:f>
              <c:numCache>
                <c:formatCode>0%</c:formatCode>
                <c:ptCount val="3"/>
                <c:pt idx="0">
                  <c:v>0.49</c:v>
                </c:pt>
                <c:pt idx="1">
                  <c:v>0.34</c:v>
                </c:pt>
                <c:pt idx="2">
                  <c:v>0.45</c:v>
                </c:pt>
              </c:numCache>
            </c:numRef>
          </c:val>
        </c:ser>
        <c:ser>
          <c:idx val="5"/>
          <c:order val="5"/>
          <c:tx>
            <c:strRef>
              <c:f>Sheet1!$A$7</c:f>
              <c:strCache>
                <c:ptCount val="1"/>
                <c:pt idx="0">
                  <c:v>White</c:v>
                </c:pt>
              </c:strCache>
            </c:strRef>
          </c:tx>
          <c:spPr>
            <a:solidFill>
              <a:srgbClr val="FF6600"/>
            </a:solidFill>
            <a:ln w="15388">
              <a:solidFill>
                <a:schemeClr val="tx1"/>
              </a:solidFill>
              <a:prstDash val="solid"/>
            </a:ln>
          </c:spPr>
          <c:cat>
            <c:strRef>
              <c:f>Sheet1!$B$1:$D$1</c:f>
              <c:strCache>
                <c:ptCount val="3"/>
                <c:pt idx="0">
                  <c:v>Dana</c:v>
                </c:pt>
                <c:pt idx="1">
                  <c:v>Correia</c:v>
                </c:pt>
                <c:pt idx="2">
                  <c:v>Point Loma</c:v>
                </c:pt>
              </c:strCache>
            </c:strRef>
          </c:cat>
          <c:val>
            <c:numRef>
              <c:f>Sheet1!$B$7:$D$7</c:f>
              <c:numCache>
                <c:formatCode>0%</c:formatCode>
                <c:ptCount val="3"/>
                <c:pt idx="0">
                  <c:v>0.75</c:v>
                </c:pt>
                <c:pt idx="1">
                  <c:v>0.64</c:v>
                </c:pt>
                <c:pt idx="2">
                  <c:v>0.75</c:v>
                </c:pt>
              </c:numCache>
            </c:numRef>
          </c:val>
        </c:ser>
        <c:ser>
          <c:idx val="6"/>
          <c:order val="6"/>
          <c:tx>
            <c:strRef>
              <c:f>Sheet1!$A$8</c:f>
              <c:strCache>
                <c:ptCount val="1"/>
                <c:pt idx="0">
                  <c:v>Socioecon Dis</c:v>
                </c:pt>
              </c:strCache>
            </c:strRef>
          </c:tx>
          <c:cat>
            <c:strRef>
              <c:f>Sheet1!$B$1:$D$1</c:f>
              <c:strCache>
                <c:ptCount val="3"/>
                <c:pt idx="0">
                  <c:v>Dana</c:v>
                </c:pt>
                <c:pt idx="1">
                  <c:v>Correia</c:v>
                </c:pt>
                <c:pt idx="2">
                  <c:v>Point Loma</c:v>
                </c:pt>
              </c:strCache>
            </c:strRef>
          </c:cat>
          <c:val>
            <c:numRef>
              <c:f>Sheet1!$B$8:$D$8</c:f>
              <c:numCache>
                <c:formatCode>0%</c:formatCode>
                <c:ptCount val="3"/>
                <c:pt idx="0">
                  <c:v>0.48</c:v>
                </c:pt>
                <c:pt idx="1">
                  <c:v>0.33</c:v>
                </c:pt>
                <c:pt idx="2">
                  <c:v>0.37</c:v>
                </c:pt>
              </c:numCache>
            </c:numRef>
          </c:val>
        </c:ser>
        <c:ser>
          <c:idx val="7"/>
          <c:order val="7"/>
          <c:tx>
            <c:strRef>
              <c:f>Sheet1!$A$9</c:f>
              <c:strCache>
                <c:ptCount val="1"/>
                <c:pt idx="0">
                  <c:v>English Learners</c:v>
                </c:pt>
              </c:strCache>
            </c:strRef>
          </c:tx>
          <c:cat>
            <c:strRef>
              <c:f>Sheet1!$B$1:$D$1</c:f>
              <c:strCache>
                <c:ptCount val="3"/>
                <c:pt idx="0">
                  <c:v>Dana</c:v>
                </c:pt>
                <c:pt idx="1">
                  <c:v>Correia</c:v>
                </c:pt>
                <c:pt idx="2">
                  <c:v>Point Loma</c:v>
                </c:pt>
              </c:strCache>
            </c:strRef>
          </c:cat>
          <c:val>
            <c:numRef>
              <c:f>Sheet1!$B$9:$D$9</c:f>
              <c:numCache>
                <c:formatCode>0%</c:formatCode>
                <c:ptCount val="3"/>
                <c:pt idx="0">
                  <c:v>0.43</c:v>
                </c:pt>
                <c:pt idx="1">
                  <c:v>0.21</c:v>
                </c:pt>
                <c:pt idx="2">
                  <c:v>0.28000000000000003</c:v>
                </c:pt>
              </c:numCache>
            </c:numRef>
          </c:val>
        </c:ser>
        <c:ser>
          <c:idx val="8"/>
          <c:order val="8"/>
          <c:tx>
            <c:strRef>
              <c:f>Sheet1!$A$10</c:f>
              <c:strCache>
                <c:ptCount val="1"/>
                <c:pt idx="0">
                  <c:v>Students w/ Dis</c:v>
                </c:pt>
              </c:strCache>
            </c:strRef>
          </c:tx>
          <c:cat>
            <c:strRef>
              <c:f>Sheet1!$B$1:$D$1</c:f>
              <c:strCache>
                <c:ptCount val="3"/>
                <c:pt idx="0">
                  <c:v>Dana</c:v>
                </c:pt>
                <c:pt idx="1">
                  <c:v>Correia</c:v>
                </c:pt>
                <c:pt idx="2">
                  <c:v>Point Loma</c:v>
                </c:pt>
              </c:strCache>
            </c:strRef>
          </c:cat>
          <c:val>
            <c:numRef>
              <c:f>Sheet1!$B$10:$D$10</c:f>
              <c:numCache>
                <c:formatCode>0%</c:formatCode>
                <c:ptCount val="3"/>
                <c:pt idx="0">
                  <c:v>0.38</c:v>
                </c:pt>
                <c:pt idx="1">
                  <c:v>0.14000000000000001</c:v>
                </c:pt>
                <c:pt idx="2">
                  <c:v>0.3</c:v>
                </c:pt>
              </c:numCache>
            </c:numRef>
          </c:val>
        </c:ser>
        <c:gapDepth val="0"/>
        <c:shape val="box"/>
        <c:axId val="74062464"/>
        <c:axId val="74097024"/>
        <c:axId val="0"/>
      </c:bar3DChart>
      <c:catAx>
        <c:axId val="74062464"/>
        <c:scaling>
          <c:orientation val="minMax"/>
        </c:scaling>
        <c:axPos val="b"/>
        <c:numFmt formatCode="General" sourceLinked="1"/>
        <c:tickLblPos val="low"/>
        <c:spPr>
          <a:ln w="3847">
            <a:solidFill>
              <a:schemeClr val="tx1"/>
            </a:solidFill>
            <a:prstDash val="solid"/>
          </a:ln>
        </c:spPr>
        <c:txPr>
          <a:bodyPr rot="0" vert="horz"/>
          <a:lstStyle/>
          <a:p>
            <a:pPr>
              <a:defRPr sz="1091" b="0" i="0" u="none" strike="noStrike" baseline="0">
                <a:solidFill>
                  <a:schemeClr val="bg1"/>
                </a:solidFill>
                <a:latin typeface="Arial"/>
                <a:ea typeface="Arial"/>
                <a:cs typeface="Arial"/>
              </a:defRPr>
            </a:pPr>
            <a:endParaRPr lang="en-US"/>
          </a:p>
        </c:txPr>
        <c:crossAx val="74097024"/>
        <c:crosses val="autoZero"/>
        <c:auto val="1"/>
        <c:lblAlgn val="ctr"/>
        <c:lblOffset val="100"/>
        <c:tickLblSkip val="1"/>
        <c:tickMarkSkip val="1"/>
      </c:catAx>
      <c:valAx>
        <c:axId val="74097024"/>
        <c:scaling>
          <c:orientation val="minMax"/>
          <c:max val="1"/>
        </c:scaling>
        <c:axPos val="l"/>
        <c:majorGridlines>
          <c:spPr>
            <a:ln w="15388">
              <a:solidFill>
                <a:schemeClr val="bg1"/>
              </a:solidFill>
              <a:prstDash val="solid"/>
            </a:ln>
          </c:spPr>
        </c:majorGridlines>
        <c:numFmt formatCode="0%" sourceLinked="0"/>
        <c:tickLblPos val="nextTo"/>
        <c:spPr>
          <a:ln w="15388">
            <a:solidFill>
              <a:schemeClr val="bg1"/>
            </a:solidFill>
            <a:prstDash val="solid"/>
          </a:ln>
        </c:spPr>
        <c:txPr>
          <a:bodyPr rot="0" vert="horz"/>
          <a:lstStyle/>
          <a:p>
            <a:pPr>
              <a:defRPr sz="1334" b="0" i="0" u="none" strike="noStrike" baseline="0">
                <a:solidFill>
                  <a:schemeClr val="bg1"/>
                </a:solidFill>
                <a:latin typeface="Arial"/>
                <a:ea typeface="Arial"/>
                <a:cs typeface="Arial"/>
              </a:defRPr>
            </a:pPr>
            <a:endParaRPr lang="en-US"/>
          </a:p>
        </c:txPr>
        <c:crossAx val="74062464"/>
        <c:crosses val="autoZero"/>
        <c:crossBetween val="between"/>
      </c:valAx>
      <c:spPr>
        <a:noFill/>
        <a:ln w="25393">
          <a:noFill/>
        </a:ln>
      </c:spPr>
    </c:plotArea>
    <c:legend>
      <c:legendPos val="t"/>
      <c:layout>
        <c:manualLayout>
          <c:xMode val="edge"/>
          <c:yMode val="edge"/>
          <c:x val="0.11269847796440589"/>
          <c:y val="7.1942877219087773E-3"/>
          <c:w val="0.83373271640014146"/>
          <c:h val="0.1331350548341792"/>
        </c:manualLayout>
      </c:layout>
      <c:spPr>
        <a:noFill/>
        <a:ln w="3847">
          <a:solidFill>
            <a:schemeClr val="tx1"/>
          </a:solidFill>
          <a:prstDash val="solid"/>
        </a:ln>
      </c:spPr>
      <c:txPr>
        <a:bodyPr/>
        <a:lstStyle/>
        <a:p>
          <a:pPr>
            <a:defRPr sz="800"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334" b="1" i="0" u="none" strike="noStrike" baseline="0">
          <a:solidFill>
            <a:schemeClr val="tx1"/>
          </a:solidFill>
          <a:latin typeface="Arial"/>
          <a:ea typeface="Arial"/>
          <a:cs typeface="Arial"/>
        </a:defRPr>
      </a:pPr>
      <a:endParaRPr lang="en-US"/>
    </a:p>
  </c:txPr>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6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88587" tIns="44294" rIns="88587" bIns="44294" numCol="1" anchor="t" anchorCtr="0" compatLnSpc="1">
            <a:prstTxWarp prst="textNoShape">
              <a:avLst/>
            </a:prstTxWarp>
          </a:bodyPr>
          <a:lstStyle>
            <a:lvl1pPr defTabSz="885825">
              <a:defRPr sz="1200">
                <a:cs typeface="+mn-cs"/>
              </a:defRPr>
            </a:lvl1pPr>
          </a:lstStyle>
          <a:p>
            <a:pPr>
              <a:defRPr/>
            </a:pPr>
            <a:endParaRPr lang="en-US"/>
          </a:p>
        </p:txBody>
      </p:sp>
      <p:sp>
        <p:nvSpPr>
          <p:cNvPr id="31641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88587" tIns="44294" rIns="88587" bIns="44294" numCol="1" anchor="t" anchorCtr="0" compatLnSpc="1">
            <a:prstTxWarp prst="textNoShape">
              <a:avLst/>
            </a:prstTxWarp>
          </a:bodyPr>
          <a:lstStyle>
            <a:lvl1pPr algn="r" defTabSz="885825">
              <a:defRPr sz="1200">
                <a:cs typeface="+mn-cs"/>
              </a:defRPr>
            </a:lvl1pPr>
          </a:lstStyle>
          <a:p>
            <a:pPr>
              <a:defRPr/>
            </a:pPr>
            <a:endParaRPr lang="en-US"/>
          </a:p>
        </p:txBody>
      </p:sp>
      <p:sp>
        <p:nvSpPr>
          <p:cNvPr id="31642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88587" tIns="44294" rIns="88587" bIns="44294" numCol="1" anchor="b" anchorCtr="0" compatLnSpc="1">
            <a:prstTxWarp prst="textNoShape">
              <a:avLst/>
            </a:prstTxWarp>
          </a:bodyPr>
          <a:lstStyle>
            <a:lvl1pPr defTabSz="885825">
              <a:defRPr sz="1200">
                <a:cs typeface="+mn-cs"/>
              </a:defRPr>
            </a:lvl1pPr>
          </a:lstStyle>
          <a:p>
            <a:pPr>
              <a:defRPr/>
            </a:pPr>
            <a:endParaRPr lang="en-US"/>
          </a:p>
        </p:txBody>
      </p:sp>
      <p:sp>
        <p:nvSpPr>
          <p:cNvPr id="31642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88587" tIns="44294" rIns="88587" bIns="44294" numCol="1" anchor="b" anchorCtr="0" compatLnSpc="1">
            <a:prstTxWarp prst="textNoShape">
              <a:avLst/>
            </a:prstTxWarp>
          </a:bodyPr>
          <a:lstStyle>
            <a:lvl1pPr algn="r" defTabSz="885825">
              <a:defRPr sz="1200">
                <a:cs typeface="+mn-cs"/>
              </a:defRPr>
            </a:lvl1pPr>
          </a:lstStyle>
          <a:p>
            <a:pPr>
              <a:defRPr/>
            </a:pPr>
            <a:fld id="{B0EF26E1-E80A-45C6-BE85-781FECF4EB7B}"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31" tIns="45716" rIns="91431" bIns="45716" numCol="1" anchor="t" anchorCtr="0" compatLnSpc="1">
            <a:prstTxWarp prst="textNoShape">
              <a:avLst/>
            </a:prstTxWarp>
          </a:bodyPr>
          <a:lstStyle>
            <a:lvl1pPr defTabSz="912813">
              <a:defRPr sz="1200">
                <a:cs typeface="+mn-cs"/>
              </a:defRPr>
            </a:lvl1pPr>
          </a:lstStyle>
          <a:p>
            <a:pPr>
              <a:defRPr/>
            </a:pPr>
            <a:endParaRPr lang="en-US"/>
          </a:p>
        </p:txBody>
      </p:sp>
      <p:sp>
        <p:nvSpPr>
          <p:cNvPr id="808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31" tIns="45716" rIns="91431" bIns="45716" numCol="1" anchor="t" anchorCtr="0" compatLnSpc="1">
            <a:prstTxWarp prst="textNoShape">
              <a:avLst/>
            </a:prstTxWarp>
          </a:bodyPr>
          <a:lstStyle>
            <a:lvl1pPr algn="r" defTabSz="912813">
              <a:defRPr sz="1200">
                <a:cs typeface="+mn-cs"/>
              </a:defRPr>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44588" y="685800"/>
            <a:ext cx="4572000" cy="3429000"/>
          </a:xfrm>
          <a:prstGeom prst="rect">
            <a:avLst/>
          </a:prstGeom>
          <a:noFill/>
          <a:ln w="9525">
            <a:solidFill>
              <a:srgbClr val="000000"/>
            </a:solidFill>
            <a:miter lim="800000"/>
            <a:headEnd/>
            <a:tailEnd/>
          </a:ln>
        </p:spPr>
      </p:sp>
      <p:sp>
        <p:nvSpPr>
          <p:cNvPr id="809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31" tIns="45716" rIns="91431" bIns="4571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09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31" tIns="45716" rIns="91431" bIns="45716" numCol="1" anchor="b" anchorCtr="0" compatLnSpc="1">
            <a:prstTxWarp prst="textNoShape">
              <a:avLst/>
            </a:prstTxWarp>
          </a:bodyPr>
          <a:lstStyle>
            <a:lvl1pPr defTabSz="912813">
              <a:defRPr sz="1200">
                <a:cs typeface="+mn-cs"/>
              </a:defRPr>
            </a:lvl1pPr>
          </a:lstStyle>
          <a:p>
            <a:pPr>
              <a:defRPr/>
            </a:pPr>
            <a:endParaRPr lang="en-US"/>
          </a:p>
        </p:txBody>
      </p:sp>
      <p:sp>
        <p:nvSpPr>
          <p:cNvPr id="809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31" tIns="45716" rIns="91431" bIns="45716" numCol="1" anchor="b" anchorCtr="0" compatLnSpc="1">
            <a:prstTxWarp prst="textNoShape">
              <a:avLst/>
            </a:prstTxWarp>
          </a:bodyPr>
          <a:lstStyle>
            <a:lvl1pPr algn="r" defTabSz="912813">
              <a:defRPr sz="1200">
                <a:cs typeface="+mn-cs"/>
              </a:defRPr>
            </a:lvl1pPr>
          </a:lstStyle>
          <a:p>
            <a:pPr>
              <a:defRPr/>
            </a:pPr>
            <a:fld id="{7102E69F-B646-485B-A24A-8AEEAD14792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p>
            <a:pPr>
              <a:defRPr/>
            </a:pPr>
            <a:fld id="{FE4C70D6-CEF8-47D8-9958-208C21D63D27}" type="slidenum">
              <a:rPr lang="en-US" smtClean="0"/>
              <a:pPr>
                <a:defRPr/>
              </a:pPr>
              <a:t>1</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p>
            <a:pPr>
              <a:defRPr/>
            </a:pPr>
            <a:fld id="{A5A6748B-57EE-4B37-857E-91AA6E6E85BF}" type="slidenum">
              <a:rPr lang="en-US" smtClean="0"/>
              <a:pPr>
                <a:defRPr/>
              </a:pPr>
              <a:t>5</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p:txBody>
          <a:bodyPr/>
          <a:lstStyle/>
          <a:p>
            <a:pPr>
              <a:defRPr/>
            </a:pPr>
            <a:fld id="{F49B70B0-4B3C-4DEF-AB41-B8564712F26C}" type="slidenum">
              <a:rPr lang="en-US" smtClean="0"/>
              <a:pPr>
                <a:defRPr/>
              </a:pPr>
              <a:t>6</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p:txBody>
          <a:bodyPr/>
          <a:lstStyle/>
          <a:p>
            <a:pPr>
              <a:defRPr/>
            </a:pPr>
            <a:fld id="{71641C4F-143D-42F9-9E1E-3151F6B8080A}" type="slidenum">
              <a:rPr lang="en-US" smtClean="0"/>
              <a:pPr>
                <a:defRPr/>
              </a:pPr>
              <a:t>7</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p:txBody>
          <a:bodyPr/>
          <a:lstStyle/>
          <a:p>
            <a:pPr>
              <a:defRPr/>
            </a:pPr>
            <a:fld id="{ECFB7DC0-1998-418E-96EE-FF6A90CCBF1A}" type="slidenum">
              <a:rPr lang="en-US" smtClean="0"/>
              <a:pPr>
                <a:defRPr/>
              </a:pPr>
              <a:t>8</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BB33FDFA-448F-47E4-A5DB-9BF99ED2B564}" type="slidenum">
              <a:rPr lang="en-US" smtClean="0"/>
              <a:pPr>
                <a:defRPr/>
              </a:pPr>
              <a:t>9</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p>
            <a:pPr>
              <a:defRPr/>
            </a:pPr>
            <a:fld id="{ABF61A99-E142-48AE-89C9-E49E8F21C066}" type="slidenum">
              <a:rPr lang="en-US" smtClean="0"/>
              <a:pPr>
                <a:defRPr/>
              </a:pPr>
              <a:t>10</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p:txBody>
          <a:bodyPr/>
          <a:lstStyle/>
          <a:p>
            <a:pPr>
              <a:defRPr/>
            </a:pPr>
            <a:fld id="{57500639-5954-49F8-A43C-0DA18C2B9B1E}" type="slidenum">
              <a:rPr lang="en-US" smtClean="0"/>
              <a:pPr>
                <a:defRPr/>
              </a:pPr>
              <a:t>11</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p:txBody>
          <a:bodyPr/>
          <a:lstStyle/>
          <a:p>
            <a:pPr>
              <a:defRPr/>
            </a:pPr>
            <a:fld id="{8165C9DB-DDE4-42FD-B044-AC2492CDD0FD}" type="slidenum">
              <a:rPr lang="en-US" smtClean="0"/>
              <a:pPr>
                <a:defRPr/>
              </a:pPr>
              <a:t>18</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p>
            <a:pPr>
              <a:defRPr/>
            </a:pPr>
            <a:fld id="{568E3CE0-CC95-40E7-ACAB-9FC641E59269}" type="slidenum">
              <a:rPr lang="en-US" smtClean="0"/>
              <a:pPr>
                <a:defRPr/>
              </a:pPr>
              <a:t>19</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p:txBody>
          <a:bodyPr/>
          <a:lstStyle/>
          <a:p>
            <a:pPr>
              <a:defRPr/>
            </a:pPr>
            <a:fld id="{A1CFB12F-86EF-4294-BB91-35C0E313C43C}" type="slidenum">
              <a:rPr lang="en-US" smtClean="0"/>
              <a:pPr>
                <a:defRPr/>
              </a:pPr>
              <a:t>20</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p:txBody>
          <a:bodyPr/>
          <a:lstStyle/>
          <a:p>
            <a:pPr>
              <a:defRPr/>
            </a:pPr>
            <a:fld id="{0448B815-B8D5-4D34-A1A3-5ED4C52EECAD}" type="slidenum">
              <a:rPr lang="en-US" smtClean="0"/>
              <a:pPr>
                <a:defRPr/>
              </a:pPr>
              <a:t>21</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p>
            <a:pPr>
              <a:defRPr/>
            </a:pPr>
            <a:fld id="{568E3CE0-CC95-40E7-ACAB-9FC641E59269}" type="slidenum">
              <a:rPr lang="en-US" smtClean="0"/>
              <a:pPr>
                <a:defRPr/>
              </a:pPr>
              <a:t>24</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p>
            <a:pPr>
              <a:defRPr/>
            </a:pPr>
            <a:fld id="{568E3CE0-CC95-40E7-ACAB-9FC641E59269}" type="slidenum">
              <a:rPr lang="en-US" smtClean="0"/>
              <a:pPr>
                <a:defRPr/>
              </a:pPr>
              <a:t>25</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p>
            <a:pPr>
              <a:defRPr/>
            </a:pPr>
            <a:fld id="{568E3CE0-CC95-40E7-ACAB-9FC641E59269}" type="slidenum">
              <a:rPr lang="en-US" smtClean="0"/>
              <a:pPr>
                <a:defRPr/>
              </a:pPr>
              <a:t>27</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p:txBody>
          <a:bodyPr/>
          <a:lstStyle/>
          <a:p>
            <a:pPr>
              <a:defRPr/>
            </a:pPr>
            <a:fld id="{60F8052D-6428-4392-8A65-F56DF02EF50B}" type="slidenum">
              <a:rPr lang="en-US" smtClean="0"/>
              <a:pPr>
                <a:defRPr/>
              </a:pPr>
              <a:t>39</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p:txBody>
          <a:bodyPr/>
          <a:lstStyle/>
          <a:p>
            <a:pPr>
              <a:defRPr/>
            </a:pPr>
            <a:fld id="{6AA9D0CF-194D-48D8-A7E3-320BD7BC377A}" type="slidenum">
              <a:rPr lang="en-US" smtClean="0"/>
              <a:pPr>
                <a:defRPr/>
              </a:pPr>
              <a:t>40</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061E9CBD-149E-4417-A6CD-67EA3D82BAB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bg>
      <p:bgPr>
        <a:gradFill rotWithShape="1">
          <a:gsLst>
            <a:gs pos="0">
              <a:srgbClr val="5E9EFF"/>
            </a:gs>
            <a:gs pos="39999">
              <a:srgbClr val="85C2FF"/>
            </a:gs>
            <a:gs pos="70000">
              <a:srgbClr val="C4D6EB"/>
            </a:gs>
            <a:gs pos="100000">
              <a:srgbClr val="FFEBFA"/>
            </a:gs>
          </a:gsLst>
          <a:lin ang="5400000"/>
        </a:gradFill>
        <a:effectLst/>
      </p:bgPr>
    </p:bg>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p:txBody>
          <a:bodyPr/>
          <a:lstStyle>
            <a:lvl1pPr>
              <a:defRPr/>
            </a:lvl1pPr>
          </a:lstStyle>
          <a:p>
            <a:pPr>
              <a:defRPr/>
            </a:pPr>
            <a:endParaRPr lang="en-US"/>
          </a:p>
        </p:txBody>
      </p:sp>
      <p:sp>
        <p:nvSpPr>
          <p:cNvPr id="3" name="Rectangle 13"/>
          <p:cNvSpPr>
            <a:spLocks noGrp="1" noChangeArrowheads="1"/>
          </p:cNvSpPr>
          <p:nvPr>
            <p:ph type="ftr" sz="quarter" idx="11"/>
          </p:nvPr>
        </p:nvSpPr>
        <p:spPr/>
        <p:txBody>
          <a:bodyPr/>
          <a:lstStyle>
            <a:lvl1pPr>
              <a:defRPr/>
            </a:lvl1pPr>
          </a:lstStyle>
          <a:p>
            <a:pPr>
              <a:defRPr/>
            </a:pPr>
            <a:endParaRPr lang="en-US"/>
          </a:p>
        </p:txBody>
      </p:sp>
      <p:sp>
        <p:nvSpPr>
          <p:cNvPr id="4" name="Rectangle 14"/>
          <p:cNvSpPr>
            <a:spLocks noGrp="1" noChangeArrowheads="1"/>
          </p:cNvSpPr>
          <p:nvPr>
            <p:ph type="sldNum" sz="quarter" idx="12"/>
          </p:nvPr>
        </p:nvSpPr>
        <p:spPr/>
        <p:txBody>
          <a:bodyPr/>
          <a:lstStyle>
            <a:lvl1pPr>
              <a:defRPr/>
            </a:lvl1pPr>
          </a:lstStyle>
          <a:p>
            <a:pPr>
              <a:defRPr/>
            </a:pPr>
            <a:fld id="{137FD646-AB9B-483C-BC44-636F041E489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E9B85A6F-8B4A-45E1-93DA-F2D7314A2A2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5B6CC4B5-2E34-49EA-B968-39C61A95464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40000"/>
                <a:satMod val="350000"/>
              </a:schemeClr>
            </a:gs>
            <a:gs pos="40000">
              <a:schemeClr val="bg2">
                <a:tint val="45000"/>
                <a:shade val="99000"/>
                <a:satMod val="350000"/>
              </a:schemeClr>
            </a:gs>
            <a:gs pos="100000">
              <a:schemeClr val="bg2">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26" name="Picture 56" descr="solidcorreia"/>
          <p:cNvPicPr>
            <a:picLocks noChangeAspect="1" noChangeArrowheads="1"/>
          </p:cNvPicPr>
          <p:nvPr/>
        </p:nvPicPr>
        <p:blipFill>
          <a:blip r:embed="rId6" cstate="print"/>
          <a:srcRect r="20235" b="68869"/>
          <a:stretch>
            <a:fillRect/>
          </a:stretch>
        </p:blipFill>
        <p:spPr bwMode="auto">
          <a:xfrm>
            <a:off x="0" y="1066800"/>
            <a:ext cx="9144000" cy="960438"/>
          </a:xfrm>
          <a:prstGeom prst="rect">
            <a:avLst/>
          </a:prstGeom>
          <a:noFill/>
          <a:ln w="9525">
            <a:noFill/>
            <a:miter lim="800000"/>
            <a:headEnd/>
            <a:tailEnd/>
          </a:ln>
        </p:spPr>
      </p:pic>
      <p:sp>
        <p:nvSpPr>
          <p:cNvPr id="1036" name="Rectangle 12"/>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n-US"/>
          </a:p>
        </p:txBody>
      </p:sp>
      <p:sp>
        <p:nvSpPr>
          <p:cNvPr id="1037" name="Rectangle 13"/>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a:p>
        </p:txBody>
      </p:sp>
      <p:sp>
        <p:nvSpPr>
          <p:cNvPr id="1038" name="Rectangle 1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A9192D2A-37B2-4B37-8897-6FF23EE7C586}" type="slidenum">
              <a:rPr lang="en-US"/>
              <a:pPr>
                <a:defRPr/>
              </a:pPr>
              <a:t>‹#›</a:t>
            </a:fld>
            <a:endParaRPr lang="en-US"/>
          </a:p>
        </p:txBody>
      </p:sp>
      <p:pic>
        <p:nvPicPr>
          <p:cNvPr id="1030" name="Picture 57" descr="solidcorreia"/>
          <p:cNvPicPr>
            <a:picLocks noChangeAspect="1" noChangeArrowheads="1"/>
          </p:cNvPicPr>
          <p:nvPr/>
        </p:nvPicPr>
        <p:blipFill>
          <a:blip r:embed="rId6" cstate="print"/>
          <a:srcRect r="20235" b="68869"/>
          <a:stretch>
            <a:fillRect/>
          </a:stretch>
        </p:blipFill>
        <p:spPr bwMode="auto">
          <a:xfrm>
            <a:off x="0" y="2895600"/>
            <a:ext cx="9144000" cy="960438"/>
          </a:xfrm>
          <a:prstGeom prst="rect">
            <a:avLst/>
          </a:prstGeom>
          <a:noFill/>
          <a:ln w="9525">
            <a:noFill/>
            <a:miter lim="800000"/>
            <a:headEnd/>
            <a:tailEnd/>
          </a:ln>
        </p:spPr>
      </p:pic>
      <p:pic>
        <p:nvPicPr>
          <p:cNvPr id="1031" name="Picture 58" descr="solidcorreia"/>
          <p:cNvPicPr>
            <a:picLocks noChangeAspect="1" noChangeArrowheads="1"/>
          </p:cNvPicPr>
          <p:nvPr/>
        </p:nvPicPr>
        <p:blipFill>
          <a:blip r:embed="rId6" cstate="print"/>
          <a:srcRect r="20235" b="68869"/>
          <a:stretch>
            <a:fillRect/>
          </a:stretch>
        </p:blipFill>
        <p:spPr bwMode="auto">
          <a:xfrm>
            <a:off x="0" y="1981200"/>
            <a:ext cx="9144000" cy="960438"/>
          </a:xfrm>
          <a:prstGeom prst="rect">
            <a:avLst/>
          </a:prstGeom>
          <a:noFill/>
          <a:ln w="9525">
            <a:noFill/>
            <a:miter lim="800000"/>
            <a:headEnd/>
            <a:tailEnd/>
          </a:ln>
        </p:spPr>
      </p:pic>
      <p:pic>
        <p:nvPicPr>
          <p:cNvPr id="1032" name="Picture 59" descr="solidcorreia"/>
          <p:cNvPicPr>
            <a:picLocks noChangeAspect="1" noChangeArrowheads="1"/>
          </p:cNvPicPr>
          <p:nvPr/>
        </p:nvPicPr>
        <p:blipFill>
          <a:blip r:embed="rId6" cstate="print"/>
          <a:srcRect r="20235" b="68869"/>
          <a:stretch>
            <a:fillRect/>
          </a:stretch>
        </p:blipFill>
        <p:spPr bwMode="auto">
          <a:xfrm>
            <a:off x="0" y="3840163"/>
            <a:ext cx="9144000" cy="960437"/>
          </a:xfrm>
          <a:prstGeom prst="rect">
            <a:avLst/>
          </a:prstGeom>
          <a:noFill/>
          <a:ln w="9525">
            <a:noFill/>
            <a:miter lim="800000"/>
            <a:headEnd/>
            <a:tailEnd/>
          </a:ln>
        </p:spPr>
      </p:pic>
      <p:pic>
        <p:nvPicPr>
          <p:cNvPr id="1033" name="Picture 60" descr="solidcorreia"/>
          <p:cNvPicPr>
            <a:picLocks noChangeAspect="1" noChangeArrowheads="1"/>
          </p:cNvPicPr>
          <p:nvPr/>
        </p:nvPicPr>
        <p:blipFill>
          <a:blip r:embed="rId6" cstate="print"/>
          <a:srcRect r="20235" b="68869"/>
          <a:stretch>
            <a:fillRect/>
          </a:stretch>
        </p:blipFill>
        <p:spPr bwMode="auto">
          <a:xfrm>
            <a:off x="0" y="4724400"/>
            <a:ext cx="9144000" cy="960438"/>
          </a:xfrm>
          <a:prstGeom prst="rect">
            <a:avLst/>
          </a:prstGeom>
          <a:noFill/>
          <a:ln w="9525">
            <a:noFill/>
            <a:miter lim="800000"/>
            <a:headEnd/>
            <a:tailEnd/>
          </a:ln>
        </p:spPr>
      </p:pic>
      <p:pic>
        <p:nvPicPr>
          <p:cNvPr id="1034" name="Picture 61" descr="solidcorreia"/>
          <p:cNvPicPr>
            <a:picLocks noChangeAspect="1" noChangeArrowheads="1"/>
          </p:cNvPicPr>
          <p:nvPr/>
        </p:nvPicPr>
        <p:blipFill>
          <a:blip r:embed="rId6" cstate="print"/>
          <a:srcRect r="20235" b="68869"/>
          <a:stretch>
            <a:fillRect/>
          </a:stretch>
        </p:blipFill>
        <p:spPr bwMode="auto">
          <a:xfrm>
            <a:off x="0" y="5638800"/>
            <a:ext cx="9144000" cy="960438"/>
          </a:xfrm>
          <a:prstGeom prst="rect">
            <a:avLst/>
          </a:prstGeom>
          <a:noFill/>
          <a:ln w="9525">
            <a:noFill/>
            <a:miter lim="800000"/>
            <a:headEnd/>
            <a:tailEnd/>
          </a:ln>
        </p:spPr>
      </p:pic>
      <p:pic>
        <p:nvPicPr>
          <p:cNvPr id="1035" name="Picture 62" descr="solidcorreia"/>
          <p:cNvPicPr>
            <a:picLocks noChangeAspect="1" noChangeArrowheads="1"/>
          </p:cNvPicPr>
          <p:nvPr/>
        </p:nvPicPr>
        <p:blipFill>
          <a:blip r:embed="rId6" cstate="print"/>
          <a:srcRect r="20235" b="68869"/>
          <a:stretch>
            <a:fillRect/>
          </a:stretch>
        </p:blipFill>
        <p:spPr bwMode="auto">
          <a:xfrm>
            <a:off x="0" y="5897563"/>
            <a:ext cx="9144000" cy="960437"/>
          </a:xfrm>
          <a:prstGeom prst="rect">
            <a:avLst/>
          </a:prstGeom>
          <a:noFill/>
          <a:ln w="9525">
            <a:noFill/>
            <a:miter lim="800000"/>
            <a:headEnd/>
            <a:tailEnd/>
          </a:ln>
        </p:spPr>
      </p:pic>
      <p:pic>
        <p:nvPicPr>
          <p:cNvPr id="2" name="Picture 65" descr="solidcorreia"/>
          <p:cNvPicPr>
            <a:picLocks noChangeAspect="1" noChangeArrowheads="1"/>
          </p:cNvPicPr>
          <p:nvPr/>
        </p:nvPicPr>
        <p:blipFill>
          <a:blip r:embed="rId6" cstate="print"/>
          <a:srcRect r="20235" b="68869"/>
          <a:stretch>
            <a:fillRect/>
          </a:stretch>
        </p:blipFill>
        <p:spPr bwMode="auto">
          <a:xfrm>
            <a:off x="0" y="0"/>
            <a:ext cx="7315200" cy="1085850"/>
          </a:xfrm>
          <a:prstGeom prst="rect">
            <a:avLst/>
          </a:prstGeom>
          <a:noFill/>
          <a:ln w="9525">
            <a:noFill/>
            <a:miter lim="800000"/>
            <a:headEnd/>
            <a:tailEnd/>
          </a:ln>
        </p:spPr>
      </p:pic>
      <p:pic>
        <p:nvPicPr>
          <p:cNvPr id="3" name="Picture 66" descr="solidcorreia"/>
          <p:cNvPicPr>
            <a:picLocks noChangeAspect="1" noChangeArrowheads="1"/>
          </p:cNvPicPr>
          <p:nvPr/>
        </p:nvPicPr>
        <p:blipFill>
          <a:blip r:embed="rId6" cstate="print"/>
          <a:srcRect r="20235" b="68869"/>
          <a:stretch>
            <a:fillRect/>
          </a:stretch>
        </p:blipFill>
        <p:spPr bwMode="auto">
          <a:xfrm>
            <a:off x="2819400" y="0"/>
            <a:ext cx="6324600" cy="1085850"/>
          </a:xfrm>
          <a:prstGeom prst="rect">
            <a:avLst/>
          </a:prstGeom>
          <a:noFill/>
          <a:ln w="9525">
            <a:noFill/>
            <a:miter lim="800000"/>
            <a:headEnd/>
            <a:tailEnd/>
          </a:ln>
        </p:spPr>
      </p:pic>
      <p:pic>
        <p:nvPicPr>
          <p:cNvPr id="4" name="Picture 53" descr="solidcorreia"/>
          <p:cNvPicPr>
            <a:picLocks noChangeAspect="1" noChangeArrowheads="1"/>
          </p:cNvPicPr>
          <p:nvPr/>
        </p:nvPicPr>
        <p:blipFill>
          <a:blip r:embed="rId6" cstate="print"/>
          <a:srcRect/>
          <a:stretch>
            <a:fillRect/>
          </a:stretch>
        </p:blipFill>
        <p:spPr bwMode="auto">
          <a:xfrm>
            <a:off x="6781800" y="76200"/>
            <a:ext cx="2362200" cy="636588"/>
          </a:xfrm>
          <a:prstGeom prst="rect">
            <a:avLst/>
          </a:prstGeom>
          <a:noFill/>
          <a:ln w="9525">
            <a:noFill/>
            <a:miter lim="800000"/>
            <a:headEnd/>
            <a:tailEnd/>
          </a:ln>
        </p:spPr>
      </p:pic>
      <p:sp>
        <p:nvSpPr>
          <p:cNvPr id="1088" name="Line 64"/>
          <p:cNvSpPr>
            <a:spLocks noChangeShapeType="1"/>
          </p:cNvSpPr>
          <p:nvPr/>
        </p:nvSpPr>
        <p:spPr bwMode="auto">
          <a:xfrm flipV="1">
            <a:off x="0" y="762000"/>
            <a:ext cx="9220200" cy="0"/>
          </a:xfrm>
          <a:prstGeom prst="line">
            <a:avLst/>
          </a:prstGeom>
          <a:noFill/>
          <a:ln w="28575">
            <a:solidFill>
              <a:srgbClr val="FFCCCC"/>
            </a:solidFill>
            <a:round/>
            <a:headEnd/>
            <a:tailEnd/>
          </a:ln>
          <a:effectLst/>
        </p:spPr>
        <p:txBody>
          <a:bodyPr/>
          <a:lstStyle/>
          <a:p>
            <a:pPr>
              <a:defRPr/>
            </a:pPr>
            <a:endParaRPr lang="en-US">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4" r:id="rId2"/>
    <p:sldLayoutId id="2147483662" r:id="rId3"/>
    <p:sldLayoutId id="2147483663" r:id="rId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cde.ca.gov/TA/ac/ti/schoolpireq.asp"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ayp.cde.ca.gov/reports/page2.asp?subject=AYP&amp;level=School&amp;submit1=Submit" TargetMode="External"/><Relationship Id="rId13" Type="http://schemas.openxmlformats.org/officeDocument/2006/relationships/hyperlink" Target="http://www.cde.ca.gov/ta/ac/ay/" TargetMode="External"/><Relationship Id="rId3" Type="http://schemas.openxmlformats.org/officeDocument/2006/relationships/hyperlink" Target="http://www.pointlomahigh.com/" TargetMode="External"/><Relationship Id="rId7" Type="http://schemas.openxmlformats.org/officeDocument/2006/relationships/hyperlink" Target="http://www.sandi.net/" TargetMode="External"/><Relationship Id="rId12" Type="http://schemas.openxmlformats.org/officeDocument/2006/relationships/hyperlink" Target="http://www.cde.ca.gov/ta/ac/ap/"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silvergateschool.com/" TargetMode="External"/><Relationship Id="rId11" Type="http://schemas.openxmlformats.org/officeDocument/2006/relationships/hyperlink" Target="http://www.cde.ca.gov/ta/ac/ay/documents/parentguide06.pdf" TargetMode="External"/><Relationship Id="rId5" Type="http://schemas.openxmlformats.org/officeDocument/2006/relationships/hyperlink" Target="http://www.danamiddle.com/" TargetMode="External"/><Relationship Id="rId10" Type="http://schemas.openxmlformats.org/officeDocument/2006/relationships/hyperlink" Target="http://www.cde.ca.gov/ta/ac/ay/documents/overview06.pdf" TargetMode="External"/><Relationship Id="rId4" Type="http://schemas.openxmlformats.org/officeDocument/2006/relationships/hyperlink" Target="http://www.correiamiddle.com/" TargetMode="External"/><Relationship Id="rId9" Type="http://schemas.openxmlformats.org/officeDocument/2006/relationships/hyperlink" Target="http://api.cde.ca.gov/reports/page2.asp?subject=API&amp;level=School&amp;submit1=submit"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www.eschoolnews.com/" TargetMode="External"/><Relationship Id="rId3" Type="http://schemas.openxmlformats.org/officeDocument/2006/relationships/hyperlink" Target="http://www.ibrary.com/" TargetMode="External"/><Relationship Id="rId7" Type="http://schemas.openxmlformats.org/officeDocument/2006/relationships/hyperlink" Target="http://www.techlearning.com/" TargetMode="External"/><Relationship Id="rId12" Type="http://schemas.openxmlformats.org/officeDocument/2006/relationships/hyperlink" Target="http://www.nationaledtechplan.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21stcenturyskills.org/index.php" TargetMode="External"/><Relationship Id="rId11" Type="http://schemas.openxmlformats.org/officeDocument/2006/relationships/hyperlink" Target="http://www.nea.org/technology/research-technology.html" TargetMode="External"/><Relationship Id="rId5" Type="http://schemas.openxmlformats.org/officeDocument/2006/relationships/hyperlink" Target="http://www.ncrel.org/engauge/" TargetMode="External"/><Relationship Id="rId10" Type="http://schemas.openxmlformats.org/officeDocument/2006/relationships/hyperlink" Target="http://www.ictliteracy.info/" TargetMode="External"/><Relationship Id="rId4" Type="http://schemas.openxmlformats.org/officeDocument/2006/relationships/hyperlink" Target="http://www.edutopia.org/" TargetMode="External"/><Relationship Id="rId9" Type="http://schemas.openxmlformats.org/officeDocument/2006/relationships/hyperlink" Target="http://www.marcprensky.com/writing/default.as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990272" y="1219201"/>
            <a:ext cx="6629728" cy="707886"/>
          </a:xfrm>
          <a:prstGeom prst="rect">
            <a:avLst/>
          </a:prstGeom>
          <a:noFill/>
          <a:ln w="9525">
            <a:noFill/>
            <a:miter lim="800000"/>
            <a:headEnd/>
            <a:tailEnd/>
          </a:ln>
        </p:spPr>
        <p:txBody>
          <a:bodyPr wrap="square">
            <a:spAutoFit/>
          </a:bodyPr>
          <a:lstStyle/>
          <a:p>
            <a:pPr algn="ctr"/>
            <a:r>
              <a:rPr lang="en-US" sz="2000" b="1" dirty="0">
                <a:solidFill>
                  <a:srgbClr val="FFC000"/>
                </a:solidFill>
              </a:rPr>
              <a:t>Point Loma Cluster </a:t>
            </a:r>
          </a:p>
          <a:p>
            <a:pPr algn="ctr"/>
            <a:r>
              <a:rPr lang="en-US" sz="2000" b="1" dirty="0" smtClean="0">
                <a:solidFill>
                  <a:srgbClr val="FFC000"/>
                </a:solidFill>
              </a:rPr>
              <a:t>Demographics </a:t>
            </a:r>
            <a:r>
              <a:rPr lang="en-US" sz="2000" b="1" dirty="0">
                <a:solidFill>
                  <a:srgbClr val="FFC000"/>
                </a:solidFill>
              </a:rPr>
              <a:t>and Assessment </a:t>
            </a:r>
            <a:r>
              <a:rPr lang="en-US" sz="2000" b="1" dirty="0" smtClean="0">
                <a:solidFill>
                  <a:srgbClr val="FFC000"/>
                </a:solidFill>
              </a:rPr>
              <a:t>Information</a:t>
            </a:r>
          </a:p>
        </p:txBody>
      </p:sp>
      <p:sp>
        <p:nvSpPr>
          <p:cNvPr id="3076" name="Rectangle 8"/>
          <p:cNvSpPr>
            <a:spLocks noChangeArrowheads="1"/>
          </p:cNvSpPr>
          <p:nvPr/>
        </p:nvSpPr>
        <p:spPr bwMode="auto">
          <a:xfrm>
            <a:off x="4548188" y="6299200"/>
            <a:ext cx="4519612" cy="304800"/>
          </a:xfrm>
          <a:prstGeom prst="rect">
            <a:avLst/>
          </a:prstGeom>
          <a:noFill/>
          <a:ln w="9525">
            <a:noFill/>
            <a:miter lim="800000"/>
            <a:headEnd/>
            <a:tailEnd/>
          </a:ln>
        </p:spPr>
        <p:txBody>
          <a:bodyPr wrap="none">
            <a:spAutoFit/>
          </a:bodyPr>
          <a:lstStyle/>
          <a:p>
            <a:r>
              <a:rPr lang="en-US" sz="1400" dirty="0">
                <a:solidFill>
                  <a:srgbClr val="FFC000"/>
                </a:solidFill>
              </a:rPr>
              <a:t>Reference</a:t>
            </a:r>
            <a:r>
              <a:rPr lang="en-US" sz="1400" dirty="0">
                <a:solidFill>
                  <a:srgbClr val="FFFF00"/>
                </a:solidFill>
              </a:rPr>
              <a:t> Source:  California Department of Education</a:t>
            </a:r>
          </a:p>
        </p:txBody>
      </p:sp>
      <p:pic>
        <p:nvPicPr>
          <p:cNvPr id="5" name="Picture 2"/>
          <p:cNvPicPr>
            <a:picLocks noChangeAspect="1" noChangeArrowheads="1"/>
          </p:cNvPicPr>
          <p:nvPr/>
        </p:nvPicPr>
        <p:blipFill>
          <a:blip r:embed="rId3" cstate="print"/>
          <a:srcRect l="27143" t="10667" r="28095" b="45905"/>
          <a:stretch>
            <a:fillRect/>
          </a:stretch>
        </p:blipFill>
        <p:spPr bwMode="auto">
          <a:xfrm>
            <a:off x="1534694" y="2133600"/>
            <a:ext cx="5780506" cy="3505200"/>
          </a:xfrm>
          <a:prstGeom prst="rect">
            <a:avLst/>
          </a:prstGeom>
          <a:noFill/>
          <a:ln w="9525">
            <a:solidFill>
              <a:schemeClr val="bg1"/>
            </a:solidFill>
            <a:miter lim="800000"/>
            <a:headEnd/>
            <a:tailEnd/>
          </a:ln>
        </p:spPr>
      </p:pic>
      <p:sp>
        <p:nvSpPr>
          <p:cNvPr id="7" name="Rectangle 6"/>
          <p:cNvSpPr/>
          <p:nvPr/>
        </p:nvSpPr>
        <p:spPr>
          <a:xfrm>
            <a:off x="3429000" y="5757446"/>
            <a:ext cx="1757212" cy="338554"/>
          </a:xfrm>
          <a:prstGeom prst="rect">
            <a:avLst/>
          </a:prstGeom>
        </p:spPr>
        <p:txBody>
          <a:bodyPr wrap="none">
            <a:spAutoFit/>
          </a:bodyPr>
          <a:lstStyle/>
          <a:p>
            <a:r>
              <a:rPr lang="en-US" sz="1600" b="1" dirty="0" smtClean="0">
                <a:solidFill>
                  <a:schemeClr val="bg1"/>
                </a:solidFill>
              </a:rPr>
              <a:t>September 2009</a:t>
            </a:r>
            <a:endParaRPr lang="en-US"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219200"/>
            <a:ext cx="5943600" cy="5139869"/>
          </a:xfrm>
          <a:prstGeom prst="rect">
            <a:avLst/>
          </a:prstGeom>
        </p:spPr>
        <p:txBody>
          <a:bodyPr wrap="square">
            <a:spAutoFit/>
          </a:bodyPr>
          <a:lstStyle/>
          <a:p>
            <a:r>
              <a:rPr lang="en-US" sz="1600" b="1" dirty="0" smtClean="0">
                <a:solidFill>
                  <a:srgbClr val="FFC000"/>
                </a:solidFill>
              </a:rPr>
              <a:t>About the Point Loma Cluster</a:t>
            </a:r>
            <a:br>
              <a:rPr lang="en-US" sz="1600" b="1" dirty="0" smtClean="0">
                <a:solidFill>
                  <a:srgbClr val="FFC000"/>
                </a:solidFill>
              </a:rPr>
            </a:br>
            <a:r>
              <a:rPr lang="en-US" sz="1600" b="1" dirty="0" smtClean="0">
                <a:solidFill>
                  <a:srgbClr val="FFC000"/>
                </a:solidFill>
              </a:rPr>
              <a:t/>
            </a:r>
            <a:br>
              <a:rPr lang="en-US" sz="1600" b="1" dirty="0" smtClean="0">
                <a:solidFill>
                  <a:srgbClr val="FFC000"/>
                </a:solidFill>
              </a:rPr>
            </a:br>
            <a:r>
              <a:rPr lang="en-US" sz="1400" dirty="0" smtClean="0">
                <a:solidFill>
                  <a:schemeClr val="bg1"/>
                </a:solidFill>
              </a:rPr>
              <a:t>The Point Loma Cluster consists of ten public schools located in the Point Loma area of San Diego, California. Part of the San Diego Unified School District, the Cluster has 10 schools which serve over 6,000 students  in grades K-12.</a:t>
            </a:r>
            <a:endParaRPr lang="en-US" sz="1400" b="1" dirty="0" smtClean="0">
              <a:solidFill>
                <a:schemeClr val="bg1"/>
              </a:solidFill>
            </a:endParaRPr>
          </a:p>
          <a:p>
            <a:endParaRPr lang="en-US" sz="1600" b="1" dirty="0" smtClean="0">
              <a:solidFill>
                <a:srgbClr val="FFC000"/>
              </a:solidFill>
            </a:endParaRPr>
          </a:p>
          <a:p>
            <a:endParaRPr lang="en-US" sz="1600" b="1" dirty="0" smtClean="0">
              <a:solidFill>
                <a:srgbClr val="FFC000"/>
              </a:solidFill>
            </a:endParaRPr>
          </a:p>
          <a:p>
            <a:r>
              <a:rPr lang="en-US" sz="1600" b="1" dirty="0" smtClean="0">
                <a:solidFill>
                  <a:srgbClr val="FFC000"/>
                </a:solidFill>
              </a:rPr>
              <a:t>About the Point Loma Cluster Schools Foundation (PLCS)</a:t>
            </a:r>
            <a:br>
              <a:rPr lang="en-US" sz="1600" b="1" dirty="0" smtClean="0">
                <a:solidFill>
                  <a:srgbClr val="FFC000"/>
                </a:solidFill>
              </a:rPr>
            </a:br>
            <a:r>
              <a:rPr lang="en-US" sz="1600" b="1" dirty="0" smtClean="0">
                <a:solidFill>
                  <a:srgbClr val="FFC000"/>
                </a:solidFill>
              </a:rPr>
              <a:t/>
            </a:r>
            <a:br>
              <a:rPr lang="en-US" sz="1600" b="1" dirty="0" smtClean="0">
                <a:solidFill>
                  <a:srgbClr val="FFC000"/>
                </a:solidFill>
              </a:rPr>
            </a:br>
            <a:r>
              <a:rPr lang="en-US" sz="1400" dirty="0" smtClean="0">
                <a:solidFill>
                  <a:schemeClr val="bg1"/>
                </a:solidFill>
              </a:rPr>
              <a:t>In 2006, a group of parents, teachers, and principals from each school engaged in a strategic planning process to develop a unified vision for the Point Loma Cluster. Called the Point Loma Cluster Schools Foundation (PLCS ).</a:t>
            </a:r>
            <a:endParaRPr lang="en-US" sz="1600" b="1" dirty="0" smtClean="0">
              <a:solidFill>
                <a:srgbClr val="FFC000"/>
              </a:solidFill>
            </a:endParaRPr>
          </a:p>
          <a:p>
            <a:endParaRPr lang="en-US" sz="1600" b="1" dirty="0" smtClean="0">
              <a:solidFill>
                <a:srgbClr val="FFC000"/>
              </a:solidFill>
            </a:endParaRPr>
          </a:p>
          <a:p>
            <a:r>
              <a:rPr lang="en-US" sz="1600" b="1" dirty="0" smtClean="0">
                <a:solidFill>
                  <a:srgbClr val="FFC000"/>
                </a:solidFill>
              </a:rPr>
              <a:t>PLCS Vision</a:t>
            </a:r>
          </a:p>
          <a:p>
            <a:endParaRPr lang="en-US" sz="1600" b="1" dirty="0" smtClean="0">
              <a:solidFill>
                <a:schemeClr val="bg1"/>
              </a:solidFill>
            </a:endParaRPr>
          </a:p>
          <a:p>
            <a:r>
              <a:rPr lang="en-US" sz="1400" dirty="0" smtClean="0">
                <a:solidFill>
                  <a:schemeClr val="bg1"/>
                </a:solidFill>
              </a:rPr>
              <a:t>The Point Loma Cluster Schools, through innovative practices and collaborative efforts, will be the model of educational excellence; inspiring passionate life-long learners, critical thinkers, unbounded achievers, and responsible global citizens.</a:t>
            </a:r>
          </a:p>
          <a:p>
            <a:endParaRPr lang="en-US" sz="1600" b="1" dirty="0" smtClean="0">
              <a:solidFill>
                <a:schemeClr val="bg1"/>
              </a:solidFill>
            </a:endParaRPr>
          </a:p>
        </p:txBody>
      </p:sp>
      <p:pic>
        <p:nvPicPr>
          <p:cNvPr id="3" name="Picture 2"/>
          <p:cNvPicPr>
            <a:picLocks noChangeAspect="1" noChangeArrowheads="1"/>
          </p:cNvPicPr>
          <p:nvPr/>
        </p:nvPicPr>
        <p:blipFill>
          <a:blip r:embed="rId2" cstate="print"/>
          <a:srcRect l="27143" t="10667" r="28095" b="45905"/>
          <a:stretch>
            <a:fillRect/>
          </a:stretch>
        </p:blipFill>
        <p:spPr bwMode="auto">
          <a:xfrm>
            <a:off x="6375400" y="3048000"/>
            <a:ext cx="2387600" cy="1447800"/>
          </a:xfrm>
          <a:prstGeom prst="rect">
            <a:avLst/>
          </a:prstGeom>
          <a:noFill/>
          <a:ln w="9525">
            <a:solidFill>
              <a:schemeClr val="bg1"/>
            </a:solidFill>
            <a:miter lim="800000"/>
            <a:headEnd/>
            <a:tailEnd/>
          </a:ln>
        </p:spPr>
      </p:pic>
      <p:sp>
        <p:nvSpPr>
          <p:cNvPr id="4" name="TextBox 3"/>
          <p:cNvSpPr txBox="1"/>
          <p:nvPr/>
        </p:nvSpPr>
        <p:spPr>
          <a:xfrm>
            <a:off x="6324600" y="4495800"/>
            <a:ext cx="2600135" cy="338554"/>
          </a:xfrm>
          <a:prstGeom prst="rect">
            <a:avLst/>
          </a:prstGeom>
          <a:noFill/>
        </p:spPr>
        <p:txBody>
          <a:bodyPr wrap="none" rtlCol="0">
            <a:spAutoFit/>
          </a:bodyPr>
          <a:lstStyle/>
          <a:p>
            <a:r>
              <a:rPr lang="en-US" sz="1600" dirty="0" smtClean="0">
                <a:solidFill>
                  <a:schemeClr val="bg1"/>
                </a:solidFill>
              </a:rPr>
              <a:t>www.pointlomacluster.com</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5105400" y="1295400"/>
            <a:ext cx="3962400" cy="2192908"/>
          </a:xfrm>
          <a:prstGeom prst="rect">
            <a:avLst/>
          </a:prstGeom>
          <a:noFill/>
          <a:ln w="9525">
            <a:noFill/>
            <a:miter lim="800000"/>
            <a:headEnd/>
            <a:tailEnd/>
          </a:ln>
        </p:spPr>
        <p:txBody>
          <a:bodyPr wrap="square">
            <a:spAutoFit/>
          </a:bodyPr>
          <a:lstStyle/>
          <a:p>
            <a:pPr marL="342900" indent="-342900"/>
            <a:r>
              <a:rPr lang="en-US" sz="1050" b="1" u="sng" dirty="0">
                <a:solidFill>
                  <a:srgbClr val="FFCC00"/>
                </a:solidFill>
              </a:rPr>
              <a:t>Cluster Schools (Grades)	Principal</a:t>
            </a:r>
          </a:p>
          <a:p>
            <a:pPr marL="342900" indent="-342900"/>
            <a:endParaRPr lang="en-US" sz="1050" b="1" u="sng" dirty="0">
              <a:solidFill>
                <a:srgbClr val="FFFF00"/>
              </a:solidFill>
            </a:endParaRPr>
          </a:p>
          <a:p>
            <a:pPr marL="342900" indent="-342900">
              <a:lnSpc>
                <a:spcPct val="110000"/>
              </a:lnSpc>
            </a:pPr>
            <a:r>
              <a:rPr lang="en-US" sz="1050" dirty="0">
                <a:solidFill>
                  <a:schemeClr val="bg1"/>
                </a:solidFill>
              </a:rPr>
              <a:t>Sunset View (K-4)	</a:t>
            </a:r>
            <a:r>
              <a:rPr lang="en-US" sz="1050" dirty="0" smtClean="0">
                <a:solidFill>
                  <a:schemeClr val="bg1"/>
                </a:solidFill>
              </a:rPr>
              <a:t>Jackie </a:t>
            </a:r>
            <a:r>
              <a:rPr lang="en-US" sz="1050" dirty="0" smtClean="0">
                <a:solidFill>
                  <a:schemeClr val="bg1"/>
                </a:solidFill>
              </a:rPr>
              <a:t>McCabe</a:t>
            </a:r>
            <a:endParaRPr lang="en-US" sz="1050" dirty="0">
              <a:solidFill>
                <a:schemeClr val="bg1"/>
              </a:solidFill>
            </a:endParaRPr>
          </a:p>
          <a:p>
            <a:pPr marL="342900" indent="-342900">
              <a:lnSpc>
                <a:spcPct val="110000"/>
              </a:lnSpc>
            </a:pPr>
            <a:r>
              <a:rPr lang="en-US" sz="1050" dirty="0">
                <a:solidFill>
                  <a:schemeClr val="bg1"/>
                </a:solidFill>
              </a:rPr>
              <a:t>Silver Gate (K-4)	</a:t>
            </a:r>
            <a:r>
              <a:rPr lang="en-US" sz="1050" dirty="0" smtClean="0">
                <a:solidFill>
                  <a:schemeClr val="bg1"/>
                </a:solidFill>
              </a:rPr>
              <a:t>Sandy </a:t>
            </a:r>
            <a:r>
              <a:rPr lang="en-US" sz="1050" dirty="0">
                <a:solidFill>
                  <a:schemeClr val="bg1"/>
                </a:solidFill>
              </a:rPr>
              <a:t>McClure</a:t>
            </a:r>
          </a:p>
          <a:p>
            <a:pPr marL="342900" indent="-342900">
              <a:lnSpc>
                <a:spcPct val="110000"/>
              </a:lnSpc>
            </a:pPr>
            <a:r>
              <a:rPr lang="en-US" sz="1050" dirty="0">
                <a:solidFill>
                  <a:schemeClr val="bg1"/>
                </a:solidFill>
              </a:rPr>
              <a:t>Ocean Beach ((K-4)	</a:t>
            </a:r>
            <a:r>
              <a:rPr lang="en-US" sz="1050" dirty="0" smtClean="0">
                <a:solidFill>
                  <a:schemeClr val="bg1"/>
                </a:solidFill>
              </a:rPr>
              <a:t>Margaret </a:t>
            </a:r>
            <a:r>
              <a:rPr lang="en-US" sz="1050" dirty="0">
                <a:solidFill>
                  <a:schemeClr val="bg1"/>
                </a:solidFill>
              </a:rPr>
              <a:t>Johnson</a:t>
            </a:r>
          </a:p>
          <a:p>
            <a:pPr marL="342900" indent="-342900">
              <a:lnSpc>
                <a:spcPct val="110000"/>
              </a:lnSpc>
            </a:pPr>
            <a:r>
              <a:rPr lang="en-US" sz="1050" dirty="0">
                <a:solidFill>
                  <a:schemeClr val="bg1"/>
                </a:solidFill>
              </a:rPr>
              <a:t>Loma Portal (K-4)	</a:t>
            </a:r>
            <a:r>
              <a:rPr lang="en-US" sz="1050" dirty="0" smtClean="0">
                <a:solidFill>
                  <a:schemeClr val="bg1"/>
                </a:solidFill>
              </a:rPr>
              <a:t>Glenda </a:t>
            </a:r>
            <a:r>
              <a:rPr lang="en-US" sz="1050" dirty="0" err="1" smtClean="0">
                <a:solidFill>
                  <a:schemeClr val="bg1"/>
                </a:solidFill>
              </a:rPr>
              <a:t>Gerde</a:t>
            </a:r>
            <a:endParaRPr lang="en-US" sz="1050" dirty="0">
              <a:solidFill>
                <a:schemeClr val="bg1"/>
              </a:solidFill>
            </a:endParaRPr>
          </a:p>
          <a:p>
            <a:pPr marL="342900" indent="-342900">
              <a:lnSpc>
                <a:spcPct val="110000"/>
              </a:lnSpc>
            </a:pPr>
            <a:r>
              <a:rPr lang="en-US" sz="1050" dirty="0">
                <a:solidFill>
                  <a:schemeClr val="bg1"/>
                </a:solidFill>
              </a:rPr>
              <a:t>Cabrillo (K-4)	</a:t>
            </a:r>
            <a:r>
              <a:rPr lang="en-US" sz="1050" dirty="0" smtClean="0">
                <a:solidFill>
                  <a:schemeClr val="bg1"/>
                </a:solidFill>
              </a:rPr>
              <a:t>	Nestor </a:t>
            </a:r>
            <a:r>
              <a:rPr lang="en-US" sz="1050" dirty="0" smtClean="0">
                <a:solidFill>
                  <a:schemeClr val="bg1"/>
                </a:solidFill>
              </a:rPr>
              <a:t>Suarez</a:t>
            </a:r>
            <a:endParaRPr lang="en-US" sz="1050" dirty="0">
              <a:solidFill>
                <a:schemeClr val="bg1"/>
              </a:solidFill>
            </a:endParaRPr>
          </a:p>
          <a:p>
            <a:pPr marL="342900" indent="-342900">
              <a:lnSpc>
                <a:spcPct val="110000"/>
              </a:lnSpc>
            </a:pPr>
            <a:r>
              <a:rPr lang="en-US" sz="1050" dirty="0">
                <a:solidFill>
                  <a:schemeClr val="bg1"/>
                </a:solidFill>
              </a:rPr>
              <a:t>Dewey (K-4)	</a:t>
            </a:r>
            <a:r>
              <a:rPr lang="en-US" sz="1050" dirty="0" smtClean="0">
                <a:solidFill>
                  <a:schemeClr val="bg1"/>
                </a:solidFill>
              </a:rPr>
              <a:t>	Tanya </a:t>
            </a:r>
            <a:r>
              <a:rPr lang="en-US" sz="1050" dirty="0" err="1" smtClean="0">
                <a:solidFill>
                  <a:schemeClr val="bg1"/>
                </a:solidFill>
              </a:rPr>
              <a:t>Belsan</a:t>
            </a:r>
            <a:endParaRPr lang="en-US" sz="1050" dirty="0">
              <a:solidFill>
                <a:schemeClr val="bg1"/>
              </a:solidFill>
            </a:endParaRPr>
          </a:p>
          <a:p>
            <a:pPr marL="342900" indent="-342900">
              <a:lnSpc>
                <a:spcPct val="110000"/>
              </a:lnSpc>
            </a:pPr>
            <a:r>
              <a:rPr lang="en-US" sz="1050" dirty="0">
                <a:solidFill>
                  <a:schemeClr val="bg1"/>
                </a:solidFill>
              </a:rPr>
              <a:t>Barnard (K-4</a:t>
            </a:r>
            <a:r>
              <a:rPr lang="en-US" sz="1050" dirty="0" smtClean="0">
                <a:solidFill>
                  <a:schemeClr val="bg1"/>
                </a:solidFill>
              </a:rPr>
              <a:t>)	</a:t>
            </a:r>
            <a:r>
              <a:rPr lang="en-US" sz="1050" dirty="0" smtClean="0">
                <a:solidFill>
                  <a:schemeClr val="bg1"/>
                </a:solidFill>
              </a:rPr>
              <a:t>	Ed </a:t>
            </a:r>
            <a:r>
              <a:rPr lang="en-US" sz="1050" dirty="0" smtClean="0">
                <a:solidFill>
                  <a:schemeClr val="bg1"/>
                </a:solidFill>
              </a:rPr>
              <a:t>Park</a:t>
            </a:r>
            <a:r>
              <a:rPr lang="en-US" sz="1050" dirty="0">
                <a:solidFill>
                  <a:schemeClr val="bg1"/>
                </a:solidFill>
              </a:rPr>
              <a:t>		</a:t>
            </a:r>
          </a:p>
          <a:p>
            <a:pPr marL="342900" indent="-342900">
              <a:lnSpc>
                <a:spcPct val="110000"/>
              </a:lnSpc>
            </a:pPr>
            <a:r>
              <a:rPr lang="en-US" sz="1050" dirty="0">
                <a:solidFill>
                  <a:schemeClr val="bg1"/>
                </a:solidFill>
              </a:rPr>
              <a:t>Dana Middle (5-6)	</a:t>
            </a:r>
            <a:r>
              <a:rPr lang="en-US" sz="1050" dirty="0" smtClean="0">
                <a:solidFill>
                  <a:schemeClr val="bg1"/>
                </a:solidFill>
              </a:rPr>
              <a:t>Diane </a:t>
            </a:r>
            <a:r>
              <a:rPr lang="en-US" sz="1050" dirty="0">
                <a:solidFill>
                  <a:schemeClr val="bg1"/>
                </a:solidFill>
              </a:rPr>
              <a:t>Ryan</a:t>
            </a:r>
          </a:p>
          <a:p>
            <a:pPr marL="342900" indent="-342900">
              <a:lnSpc>
                <a:spcPct val="110000"/>
              </a:lnSpc>
            </a:pPr>
            <a:r>
              <a:rPr lang="en-US" sz="1050" dirty="0" err="1">
                <a:solidFill>
                  <a:schemeClr val="bg1"/>
                </a:solidFill>
              </a:rPr>
              <a:t>Correia</a:t>
            </a:r>
            <a:r>
              <a:rPr lang="en-US" sz="1050" dirty="0">
                <a:solidFill>
                  <a:schemeClr val="bg1"/>
                </a:solidFill>
              </a:rPr>
              <a:t> Middle (6-8) 	</a:t>
            </a:r>
            <a:r>
              <a:rPr lang="en-US" sz="1050" dirty="0" smtClean="0">
                <a:solidFill>
                  <a:schemeClr val="bg1"/>
                </a:solidFill>
              </a:rPr>
              <a:t>Patty </a:t>
            </a:r>
            <a:r>
              <a:rPr lang="en-US" sz="1050" dirty="0">
                <a:solidFill>
                  <a:schemeClr val="bg1"/>
                </a:solidFill>
              </a:rPr>
              <a:t>Ladd</a:t>
            </a:r>
          </a:p>
          <a:p>
            <a:pPr marL="342900" indent="-342900">
              <a:lnSpc>
                <a:spcPct val="110000"/>
              </a:lnSpc>
            </a:pPr>
            <a:r>
              <a:rPr lang="en-US" sz="1050" dirty="0">
                <a:solidFill>
                  <a:schemeClr val="bg1"/>
                </a:solidFill>
              </a:rPr>
              <a:t>Point Loma </a:t>
            </a:r>
            <a:r>
              <a:rPr lang="en-US" sz="1050" dirty="0" smtClean="0">
                <a:solidFill>
                  <a:schemeClr val="bg1"/>
                </a:solidFill>
              </a:rPr>
              <a:t>HS </a:t>
            </a:r>
            <a:r>
              <a:rPr lang="en-US" sz="1050" dirty="0">
                <a:solidFill>
                  <a:schemeClr val="bg1"/>
                </a:solidFill>
              </a:rPr>
              <a:t>(9-12)	</a:t>
            </a:r>
            <a:r>
              <a:rPr lang="en-US" sz="1050" dirty="0" smtClean="0">
                <a:solidFill>
                  <a:schemeClr val="bg1"/>
                </a:solidFill>
              </a:rPr>
              <a:t>Bobbie </a:t>
            </a:r>
            <a:r>
              <a:rPr lang="en-US" sz="1050" dirty="0">
                <a:solidFill>
                  <a:schemeClr val="bg1"/>
                </a:solidFill>
              </a:rPr>
              <a:t>Samilson</a:t>
            </a:r>
          </a:p>
        </p:txBody>
      </p:sp>
      <p:sp>
        <p:nvSpPr>
          <p:cNvPr id="3" name="Rectangle 8"/>
          <p:cNvSpPr>
            <a:spLocks noChangeArrowheads="1"/>
          </p:cNvSpPr>
          <p:nvPr/>
        </p:nvSpPr>
        <p:spPr bwMode="auto">
          <a:xfrm>
            <a:off x="5105400" y="3886200"/>
            <a:ext cx="3352800" cy="2677656"/>
          </a:xfrm>
          <a:prstGeom prst="rect">
            <a:avLst/>
          </a:prstGeom>
          <a:noFill/>
          <a:ln w="9525">
            <a:noFill/>
            <a:miter lim="800000"/>
            <a:headEnd/>
            <a:tailEnd/>
          </a:ln>
        </p:spPr>
        <p:txBody>
          <a:bodyPr wrap="square">
            <a:spAutoFit/>
          </a:bodyPr>
          <a:lstStyle/>
          <a:p>
            <a:r>
              <a:rPr lang="en-US" sz="1050" b="1" u="sng" dirty="0">
                <a:solidFill>
                  <a:srgbClr val="FFCC00"/>
                </a:solidFill>
              </a:rPr>
              <a:t>District Administration / School Board</a:t>
            </a:r>
            <a:r>
              <a:rPr lang="en-US" sz="1050" b="1" u="sng" dirty="0">
                <a:solidFill>
                  <a:srgbClr val="FFFF00"/>
                </a:solidFill>
              </a:rPr>
              <a:t/>
            </a:r>
            <a:br>
              <a:rPr lang="en-US" sz="1050" b="1" u="sng" dirty="0">
                <a:solidFill>
                  <a:srgbClr val="FFFF00"/>
                </a:solidFill>
              </a:rPr>
            </a:br>
            <a:endParaRPr lang="en-US" sz="1050" b="1" u="sng" dirty="0">
              <a:solidFill>
                <a:srgbClr val="FFFF00"/>
              </a:solidFill>
            </a:endParaRPr>
          </a:p>
          <a:p>
            <a:r>
              <a:rPr lang="en-US" sz="1050" dirty="0" smtClean="0">
                <a:solidFill>
                  <a:schemeClr val="bg1"/>
                </a:solidFill>
              </a:rPr>
              <a:t>Grades  K </a:t>
            </a:r>
            <a:r>
              <a:rPr lang="en-US" sz="1050" dirty="0">
                <a:solidFill>
                  <a:schemeClr val="bg1"/>
                </a:solidFill>
              </a:rPr>
              <a:t>thru </a:t>
            </a:r>
            <a:r>
              <a:rPr lang="en-US" sz="1050" dirty="0" smtClean="0">
                <a:solidFill>
                  <a:schemeClr val="bg1"/>
                </a:solidFill>
              </a:rPr>
              <a:t>4</a:t>
            </a:r>
            <a:r>
              <a:rPr lang="en-US" sz="1050" dirty="0" smtClean="0">
                <a:solidFill>
                  <a:srgbClr val="FFFF00"/>
                </a:solidFill>
              </a:rPr>
              <a:t/>
            </a:r>
            <a:br>
              <a:rPr lang="en-US" sz="1050" dirty="0" smtClean="0">
                <a:solidFill>
                  <a:srgbClr val="FFFF00"/>
                </a:solidFill>
              </a:rPr>
            </a:br>
            <a:r>
              <a:rPr lang="en-US" sz="1050" dirty="0" smtClean="0">
                <a:solidFill>
                  <a:srgbClr val="FFFF00"/>
                </a:solidFill>
              </a:rPr>
              <a:t>    </a:t>
            </a:r>
            <a:r>
              <a:rPr lang="en-US" sz="1050" dirty="0" smtClean="0">
                <a:solidFill>
                  <a:srgbClr val="FFCC00"/>
                </a:solidFill>
              </a:rPr>
              <a:t>SIO </a:t>
            </a:r>
            <a:r>
              <a:rPr lang="en-US" sz="1050" dirty="0" smtClean="0">
                <a:solidFill>
                  <a:srgbClr val="FFCC00"/>
                </a:solidFill>
              </a:rPr>
              <a:t>	</a:t>
            </a:r>
            <a:r>
              <a:rPr lang="en-US" sz="1050" dirty="0" err="1" smtClean="0">
                <a:solidFill>
                  <a:srgbClr val="FFCC00"/>
                </a:solidFill>
              </a:rPr>
              <a:t>Mitz</a:t>
            </a:r>
            <a:r>
              <a:rPr lang="en-US" sz="1050" dirty="0" smtClean="0">
                <a:solidFill>
                  <a:srgbClr val="FFCC00"/>
                </a:solidFill>
              </a:rPr>
              <a:t> Merino</a:t>
            </a:r>
            <a:br>
              <a:rPr lang="en-US" sz="1050" dirty="0" smtClean="0">
                <a:solidFill>
                  <a:srgbClr val="FFCC00"/>
                </a:solidFill>
              </a:rPr>
            </a:br>
            <a:r>
              <a:rPr lang="en-US" sz="1050" dirty="0" smtClean="0">
                <a:solidFill>
                  <a:srgbClr val="FFCC00"/>
                </a:solidFill>
              </a:rPr>
              <a:t>    CIO </a:t>
            </a:r>
            <a:r>
              <a:rPr lang="en-US" sz="1050" dirty="0" smtClean="0">
                <a:solidFill>
                  <a:srgbClr val="FFCC00"/>
                </a:solidFill>
              </a:rPr>
              <a:t>	</a:t>
            </a:r>
            <a:r>
              <a:rPr lang="en-US" sz="1050" dirty="0" err="1" smtClean="0">
                <a:solidFill>
                  <a:srgbClr val="FFCC00"/>
                </a:solidFill>
              </a:rPr>
              <a:t>Grenita</a:t>
            </a:r>
            <a:r>
              <a:rPr lang="en-US" sz="1050" dirty="0" smtClean="0">
                <a:solidFill>
                  <a:srgbClr val="FFCC00"/>
                </a:solidFill>
              </a:rPr>
              <a:t> </a:t>
            </a:r>
            <a:r>
              <a:rPr lang="en-US" sz="1050" dirty="0" err="1" smtClean="0">
                <a:solidFill>
                  <a:srgbClr val="FFCC00"/>
                </a:solidFill>
              </a:rPr>
              <a:t>Lathan</a:t>
            </a:r>
            <a:r>
              <a:rPr lang="en-US" sz="1050" dirty="0" smtClean="0">
                <a:solidFill>
                  <a:srgbClr val="FFFF00"/>
                </a:solidFill>
              </a:rPr>
              <a:t/>
            </a:r>
            <a:br>
              <a:rPr lang="en-US" sz="1050" dirty="0" smtClean="0">
                <a:solidFill>
                  <a:srgbClr val="FFFF00"/>
                </a:solidFill>
              </a:rPr>
            </a:br>
            <a:r>
              <a:rPr lang="en-US" sz="1050" dirty="0" smtClean="0">
                <a:solidFill>
                  <a:srgbClr val="FFFF00"/>
                </a:solidFill>
              </a:rPr>
              <a:t/>
            </a:r>
            <a:br>
              <a:rPr lang="en-US" sz="1050" dirty="0" smtClean="0">
                <a:solidFill>
                  <a:srgbClr val="FFFF00"/>
                </a:solidFill>
              </a:rPr>
            </a:br>
            <a:r>
              <a:rPr lang="en-US" sz="1050" dirty="0" smtClean="0">
                <a:solidFill>
                  <a:schemeClr val="bg1"/>
                </a:solidFill>
              </a:rPr>
              <a:t>Grades 6-8</a:t>
            </a:r>
            <a:r>
              <a:rPr lang="en-US" sz="1050" dirty="0" smtClean="0">
                <a:solidFill>
                  <a:srgbClr val="FFFF00"/>
                </a:solidFill>
              </a:rPr>
              <a:t/>
            </a:r>
            <a:br>
              <a:rPr lang="en-US" sz="1050" dirty="0" smtClean="0">
                <a:solidFill>
                  <a:srgbClr val="FFFF00"/>
                </a:solidFill>
              </a:rPr>
            </a:br>
            <a:r>
              <a:rPr lang="en-US" sz="1050" dirty="0" smtClean="0">
                <a:solidFill>
                  <a:srgbClr val="FFFF00"/>
                </a:solidFill>
              </a:rPr>
              <a:t>    </a:t>
            </a:r>
            <a:r>
              <a:rPr lang="en-US" sz="1050" dirty="0" smtClean="0">
                <a:solidFill>
                  <a:srgbClr val="FFCC00"/>
                </a:solidFill>
              </a:rPr>
              <a:t>SIO</a:t>
            </a:r>
            <a:r>
              <a:rPr lang="en-US" sz="1050" dirty="0" smtClean="0">
                <a:solidFill>
                  <a:srgbClr val="FFCC00"/>
                </a:solidFill>
              </a:rPr>
              <a:t>	Robert </a:t>
            </a:r>
            <a:r>
              <a:rPr lang="en-US" sz="1050" dirty="0" err="1" smtClean="0">
                <a:solidFill>
                  <a:srgbClr val="FFCC00"/>
                </a:solidFill>
              </a:rPr>
              <a:t>Grano</a:t>
            </a:r>
            <a:r>
              <a:rPr lang="en-US" sz="1050" dirty="0" smtClean="0">
                <a:solidFill>
                  <a:srgbClr val="FFCC00"/>
                </a:solidFill>
              </a:rPr>
              <a:t/>
            </a:r>
            <a:br>
              <a:rPr lang="en-US" sz="1050" dirty="0" smtClean="0">
                <a:solidFill>
                  <a:srgbClr val="FFCC00"/>
                </a:solidFill>
              </a:rPr>
            </a:br>
            <a:r>
              <a:rPr lang="en-US" sz="1050" dirty="0" smtClean="0">
                <a:solidFill>
                  <a:srgbClr val="FFCC00"/>
                </a:solidFill>
              </a:rPr>
              <a:t>    CIO</a:t>
            </a:r>
            <a:r>
              <a:rPr lang="en-US" sz="1050" dirty="0" smtClean="0">
                <a:solidFill>
                  <a:srgbClr val="FFCC00"/>
                </a:solidFill>
              </a:rPr>
              <a:t>	Sid Salazar</a:t>
            </a:r>
          </a:p>
          <a:p>
            <a:endParaRPr lang="en-US" sz="1050" dirty="0" smtClean="0">
              <a:solidFill>
                <a:srgbClr val="FFFF00"/>
              </a:solidFill>
            </a:endParaRPr>
          </a:p>
          <a:p>
            <a:r>
              <a:rPr lang="en-US" sz="1050" dirty="0" smtClean="0">
                <a:solidFill>
                  <a:schemeClr val="bg1"/>
                </a:solidFill>
              </a:rPr>
              <a:t>High School (PLHS)</a:t>
            </a:r>
          </a:p>
          <a:p>
            <a:r>
              <a:rPr lang="en-US" sz="1050" dirty="0" smtClean="0">
                <a:solidFill>
                  <a:srgbClr val="FFCC00"/>
                </a:solidFill>
              </a:rPr>
              <a:t>    SIO</a:t>
            </a:r>
            <a:r>
              <a:rPr lang="en-US" sz="1050" dirty="0" smtClean="0">
                <a:solidFill>
                  <a:srgbClr val="FFCC00"/>
                </a:solidFill>
              </a:rPr>
              <a:t>	Dianna </a:t>
            </a:r>
            <a:r>
              <a:rPr lang="en-US" sz="1050" dirty="0" err="1" smtClean="0">
                <a:solidFill>
                  <a:srgbClr val="FFCC00"/>
                </a:solidFill>
              </a:rPr>
              <a:t>Carrberry</a:t>
            </a:r>
            <a:endParaRPr lang="en-US" sz="1050" dirty="0" smtClean="0">
              <a:solidFill>
                <a:srgbClr val="FFCC00"/>
              </a:solidFill>
            </a:endParaRPr>
          </a:p>
          <a:p>
            <a:r>
              <a:rPr lang="en-US" sz="1050" dirty="0" smtClean="0">
                <a:solidFill>
                  <a:srgbClr val="FFCC00"/>
                </a:solidFill>
              </a:rPr>
              <a:t>    </a:t>
            </a:r>
            <a:r>
              <a:rPr lang="en-US" sz="1050" dirty="0" err="1" smtClean="0">
                <a:solidFill>
                  <a:srgbClr val="FFCC00"/>
                </a:solidFill>
              </a:rPr>
              <a:t>CiO</a:t>
            </a:r>
            <a:r>
              <a:rPr lang="en-US" sz="1050" dirty="0" smtClean="0">
                <a:solidFill>
                  <a:srgbClr val="FFCC00"/>
                </a:solidFill>
              </a:rPr>
              <a:t>	Sid Salazar</a:t>
            </a:r>
            <a:r>
              <a:rPr lang="en-US" sz="1050" dirty="0" smtClean="0">
                <a:solidFill>
                  <a:srgbClr val="FFFF00"/>
                </a:solidFill>
              </a:rPr>
              <a:t/>
            </a:r>
            <a:br>
              <a:rPr lang="en-US" sz="1050" dirty="0" smtClean="0">
                <a:solidFill>
                  <a:srgbClr val="FFFF00"/>
                </a:solidFill>
              </a:rPr>
            </a:br>
            <a:endParaRPr lang="en-US" sz="1050" dirty="0">
              <a:solidFill>
                <a:schemeClr val="bg1"/>
              </a:solidFill>
            </a:endParaRPr>
          </a:p>
          <a:p>
            <a:r>
              <a:rPr lang="en-US" sz="1050" dirty="0" smtClean="0">
                <a:solidFill>
                  <a:srgbClr val="FFCC00"/>
                </a:solidFill>
              </a:rPr>
              <a:t>School </a:t>
            </a:r>
            <a:r>
              <a:rPr lang="en-US" sz="1050" dirty="0">
                <a:solidFill>
                  <a:srgbClr val="FFCC00"/>
                </a:solidFill>
              </a:rPr>
              <a:t>Board Representative </a:t>
            </a:r>
            <a:endParaRPr lang="en-US" sz="1050" dirty="0" smtClean="0">
              <a:solidFill>
                <a:srgbClr val="FFCC00"/>
              </a:solidFill>
            </a:endParaRPr>
          </a:p>
          <a:p>
            <a:r>
              <a:rPr lang="en-US" sz="1050" dirty="0" smtClean="0">
                <a:solidFill>
                  <a:schemeClr val="bg1"/>
                </a:solidFill>
              </a:rPr>
              <a:t>    John </a:t>
            </a:r>
            <a:r>
              <a:rPr lang="en-US" sz="1050" dirty="0">
                <a:solidFill>
                  <a:schemeClr val="bg1"/>
                </a:solidFill>
              </a:rPr>
              <a:t>de Beck</a:t>
            </a:r>
          </a:p>
        </p:txBody>
      </p:sp>
      <p:sp>
        <p:nvSpPr>
          <p:cNvPr id="6" name="Text Box 7"/>
          <p:cNvSpPr txBox="1">
            <a:spLocks noChangeArrowheads="1"/>
          </p:cNvSpPr>
          <p:nvPr/>
        </p:nvSpPr>
        <p:spPr bwMode="auto">
          <a:xfrm>
            <a:off x="152400" y="304800"/>
            <a:ext cx="2274982" cy="369332"/>
          </a:xfrm>
          <a:prstGeom prst="rect">
            <a:avLst/>
          </a:prstGeom>
          <a:noFill/>
          <a:ln w="9525">
            <a:noFill/>
            <a:miter lim="800000"/>
            <a:headEnd/>
            <a:tailEnd/>
          </a:ln>
        </p:spPr>
        <p:txBody>
          <a:bodyPr wrap="none">
            <a:spAutoFit/>
          </a:bodyPr>
          <a:lstStyle/>
          <a:p>
            <a:r>
              <a:rPr lang="en-US" sz="1800" b="1" dirty="0">
                <a:solidFill>
                  <a:schemeClr val="bg1"/>
                </a:solidFill>
              </a:rPr>
              <a:t>Cluster </a:t>
            </a:r>
            <a:r>
              <a:rPr lang="en-US" sz="1800" b="1" dirty="0" smtClean="0">
                <a:solidFill>
                  <a:schemeClr val="bg1"/>
                </a:solidFill>
              </a:rPr>
              <a:t>Leadership</a:t>
            </a:r>
            <a:endParaRPr lang="en-US" sz="1800" b="1" dirty="0">
              <a:solidFill>
                <a:schemeClr val="bg1"/>
              </a:solidFill>
            </a:endParaRPr>
          </a:p>
        </p:txBody>
      </p:sp>
      <p:pic>
        <p:nvPicPr>
          <p:cNvPr id="8" name="Picture 2"/>
          <p:cNvPicPr>
            <a:picLocks noChangeAspect="1" noChangeArrowheads="1"/>
          </p:cNvPicPr>
          <p:nvPr/>
        </p:nvPicPr>
        <p:blipFill>
          <a:blip r:embed="rId2" cstate="print"/>
          <a:srcRect l="27143" t="10667" r="28095" b="45905"/>
          <a:stretch>
            <a:fillRect/>
          </a:stretch>
        </p:blipFill>
        <p:spPr bwMode="auto">
          <a:xfrm>
            <a:off x="501316" y="2667000"/>
            <a:ext cx="4146884" cy="2514600"/>
          </a:xfrm>
          <a:prstGeom prst="rect">
            <a:avLst/>
          </a:prstGeom>
          <a:noFill/>
          <a:ln w="9525">
            <a:solidFill>
              <a:schemeClr val="bg1"/>
            </a:solid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5"/>
          <p:cNvSpPr txBox="1">
            <a:spLocks noChangeArrowheads="1"/>
          </p:cNvSpPr>
          <p:nvPr/>
        </p:nvSpPr>
        <p:spPr bwMode="auto">
          <a:xfrm>
            <a:off x="533400" y="1416308"/>
            <a:ext cx="4038600" cy="5047536"/>
          </a:xfrm>
          <a:prstGeom prst="rect">
            <a:avLst/>
          </a:prstGeom>
          <a:noFill/>
          <a:ln w="9525">
            <a:noFill/>
            <a:miter lim="800000"/>
            <a:headEnd/>
            <a:tailEnd/>
          </a:ln>
        </p:spPr>
        <p:txBody>
          <a:bodyPr>
            <a:spAutoFit/>
          </a:bodyPr>
          <a:lstStyle/>
          <a:p>
            <a:r>
              <a:rPr lang="en-US" sz="1400" b="1" u="sng" dirty="0">
                <a:solidFill>
                  <a:srgbClr val="FFCC00"/>
                </a:solidFill>
              </a:rPr>
              <a:t>Cluster Quick </a:t>
            </a:r>
            <a:r>
              <a:rPr lang="en-US" sz="1400" b="1" u="sng" dirty="0" smtClean="0">
                <a:solidFill>
                  <a:srgbClr val="FFCC00"/>
                </a:solidFill>
              </a:rPr>
              <a:t>Facts</a:t>
            </a:r>
            <a:br>
              <a:rPr lang="en-US" sz="1400" b="1" u="sng" dirty="0" smtClean="0">
                <a:solidFill>
                  <a:srgbClr val="FFCC00"/>
                </a:solidFill>
              </a:rPr>
            </a:br>
            <a:endParaRPr lang="en-US" sz="1400" b="1" u="sng" dirty="0">
              <a:solidFill>
                <a:srgbClr val="FFCC00"/>
              </a:solidFill>
            </a:endParaRPr>
          </a:p>
          <a:p>
            <a:endParaRPr lang="en-US" sz="1400" b="1" u="sng" dirty="0">
              <a:solidFill>
                <a:srgbClr val="FFFF00"/>
              </a:solidFill>
            </a:endParaRPr>
          </a:p>
          <a:p>
            <a:pPr>
              <a:buFontTx/>
              <a:buChar char="•"/>
            </a:pPr>
            <a:r>
              <a:rPr lang="en-US" sz="1400" dirty="0">
                <a:solidFill>
                  <a:schemeClr val="bg1"/>
                </a:solidFill>
              </a:rPr>
              <a:t>  10 schools		</a:t>
            </a:r>
          </a:p>
          <a:p>
            <a:endParaRPr lang="en-US" sz="1400" dirty="0">
              <a:solidFill>
                <a:schemeClr val="bg1"/>
              </a:solidFill>
            </a:endParaRPr>
          </a:p>
          <a:p>
            <a:pPr>
              <a:buFontTx/>
              <a:buChar char="•"/>
            </a:pPr>
            <a:r>
              <a:rPr lang="en-US" sz="1400" dirty="0">
                <a:solidFill>
                  <a:schemeClr val="bg1"/>
                </a:solidFill>
              </a:rPr>
              <a:t>  Over </a:t>
            </a:r>
            <a:r>
              <a:rPr lang="en-US" sz="1400" dirty="0" smtClean="0">
                <a:solidFill>
                  <a:schemeClr val="bg1"/>
                </a:solidFill>
              </a:rPr>
              <a:t>6,000 </a:t>
            </a:r>
            <a:r>
              <a:rPr lang="en-US" sz="1400" dirty="0">
                <a:solidFill>
                  <a:schemeClr val="bg1"/>
                </a:solidFill>
              </a:rPr>
              <a:t>students / App. 500+/- per grade</a:t>
            </a:r>
          </a:p>
          <a:p>
            <a:pPr>
              <a:buFontTx/>
              <a:buChar char="•"/>
            </a:pPr>
            <a:endParaRPr lang="en-US" sz="1400" dirty="0">
              <a:solidFill>
                <a:schemeClr val="bg1"/>
              </a:solidFill>
            </a:endParaRPr>
          </a:p>
          <a:p>
            <a:pPr>
              <a:buFontTx/>
              <a:buChar char="•"/>
            </a:pPr>
            <a:r>
              <a:rPr lang="en-US" sz="1400" dirty="0">
                <a:solidFill>
                  <a:schemeClr val="bg1"/>
                </a:solidFill>
              </a:rPr>
              <a:t>  15%  English Language Learners</a:t>
            </a:r>
          </a:p>
          <a:p>
            <a:pPr>
              <a:buFontTx/>
              <a:buChar char="•"/>
            </a:pPr>
            <a:endParaRPr lang="en-US" sz="1400" dirty="0">
              <a:solidFill>
                <a:schemeClr val="bg1"/>
              </a:solidFill>
            </a:endParaRPr>
          </a:p>
          <a:p>
            <a:pPr>
              <a:buFontTx/>
              <a:buChar char="•"/>
            </a:pPr>
            <a:r>
              <a:rPr lang="en-US" sz="1400" dirty="0">
                <a:solidFill>
                  <a:schemeClr val="bg1"/>
                </a:solidFill>
              </a:rPr>
              <a:t>  45% Qualify For Free </a:t>
            </a:r>
            <a:r>
              <a:rPr lang="en-US" sz="1400" dirty="0" smtClean="0">
                <a:solidFill>
                  <a:schemeClr val="bg1"/>
                </a:solidFill>
              </a:rPr>
              <a:t>Lunch</a:t>
            </a:r>
          </a:p>
          <a:p>
            <a:pPr>
              <a:buFontTx/>
              <a:buChar char="•"/>
            </a:pPr>
            <a:endParaRPr lang="en-US" sz="1400" dirty="0" smtClean="0">
              <a:solidFill>
                <a:schemeClr val="bg1"/>
              </a:solidFill>
            </a:endParaRPr>
          </a:p>
          <a:p>
            <a:pPr>
              <a:buFontTx/>
              <a:buChar char="•"/>
            </a:pPr>
            <a:r>
              <a:rPr lang="en-US" sz="1400" dirty="0" smtClean="0">
                <a:solidFill>
                  <a:schemeClr val="bg1"/>
                </a:solidFill>
              </a:rPr>
              <a:t> </a:t>
            </a:r>
            <a:r>
              <a:rPr lang="en-US" sz="1400" dirty="0" smtClean="0">
                <a:solidFill>
                  <a:schemeClr val="bg1"/>
                </a:solidFill>
              </a:rPr>
              <a:t> 30</a:t>
            </a:r>
            <a:r>
              <a:rPr lang="en-US" sz="1400" dirty="0" smtClean="0">
                <a:solidFill>
                  <a:schemeClr val="bg1"/>
                </a:solidFill>
              </a:rPr>
              <a:t>% GATE  </a:t>
            </a:r>
            <a:r>
              <a:rPr lang="en-US" sz="1400" dirty="0" smtClean="0">
                <a:solidFill>
                  <a:schemeClr val="bg1"/>
                </a:solidFill>
              </a:rPr>
              <a:t>students</a:t>
            </a:r>
          </a:p>
          <a:p>
            <a:pPr>
              <a:buFontTx/>
              <a:buChar char="•"/>
            </a:pPr>
            <a:endParaRPr lang="en-US" sz="1400" dirty="0" smtClean="0">
              <a:solidFill>
                <a:schemeClr val="bg1"/>
              </a:solidFill>
            </a:endParaRPr>
          </a:p>
          <a:p>
            <a:pPr>
              <a:buFontTx/>
              <a:buChar char="•"/>
            </a:pPr>
            <a:r>
              <a:rPr lang="en-US" sz="1400" dirty="0" smtClean="0">
                <a:solidFill>
                  <a:schemeClr val="bg1"/>
                </a:solidFill>
              </a:rPr>
              <a:t> </a:t>
            </a:r>
            <a:r>
              <a:rPr lang="en-US" sz="1400" dirty="0" smtClean="0">
                <a:solidFill>
                  <a:schemeClr val="bg1"/>
                </a:solidFill>
              </a:rPr>
              <a:t>14% Students with </a:t>
            </a:r>
            <a:r>
              <a:rPr lang="en-US" sz="1400" dirty="0" smtClean="0">
                <a:solidFill>
                  <a:schemeClr val="bg1"/>
                </a:solidFill>
              </a:rPr>
              <a:t>disabilities</a:t>
            </a:r>
          </a:p>
          <a:p>
            <a:pPr>
              <a:buFontTx/>
              <a:buChar char="•"/>
            </a:pPr>
            <a:endParaRPr lang="en-US" sz="1400" dirty="0" smtClean="0">
              <a:solidFill>
                <a:schemeClr val="bg1"/>
              </a:solidFill>
            </a:endParaRPr>
          </a:p>
          <a:p>
            <a:pPr>
              <a:buFont typeface="Arial" pitchFamily="34" charset="0"/>
              <a:buChar char="•"/>
            </a:pPr>
            <a:r>
              <a:rPr lang="en-US" sz="1400" dirty="0" smtClean="0">
                <a:solidFill>
                  <a:schemeClr val="bg1"/>
                </a:solidFill>
              </a:rPr>
              <a:t> 67% Proficient in English Language Arts (2009)</a:t>
            </a:r>
          </a:p>
          <a:p>
            <a:pPr>
              <a:buFont typeface="Arial" pitchFamily="34" charset="0"/>
              <a:buChar char="•"/>
            </a:pPr>
            <a:endParaRPr lang="en-US" sz="1400" dirty="0" smtClean="0">
              <a:solidFill>
                <a:schemeClr val="bg1"/>
              </a:solidFill>
            </a:endParaRPr>
          </a:p>
          <a:p>
            <a:pPr>
              <a:buFont typeface="Arial" pitchFamily="34" charset="0"/>
              <a:buChar char="•"/>
            </a:pPr>
            <a:r>
              <a:rPr lang="en-US" sz="1400" dirty="0" smtClean="0">
                <a:solidFill>
                  <a:schemeClr val="bg1"/>
                </a:solidFill>
              </a:rPr>
              <a:t> </a:t>
            </a:r>
            <a:r>
              <a:rPr lang="en-US" sz="1400" dirty="0" smtClean="0">
                <a:solidFill>
                  <a:schemeClr val="bg1"/>
                </a:solidFill>
              </a:rPr>
              <a:t>66</a:t>
            </a:r>
            <a:r>
              <a:rPr lang="en-US" sz="1400" dirty="0" smtClean="0">
                <a:solidFill>
                  <a:schemeClr val="bg1"/>
                </a:solidFill>
              </a:rPr>
              <a:t>% Proficient in Math (2009</a:t>
            </a:r>
            <a:r>
              <a:rPr lang="en-US" sz="1400" dirty="0" smtClean="0">
                <a:solidFill>
                  <a:schemeClr val="bg1"/>
                </a:solidFill>
              </a:rPr>
              <a:t>)</a:t>
            </a:r>
          </a:p>
          <a:p>
            <a:pPr>
              <a:buFont typeface="Arial" pitchFamily="34" charset="0"/>
              <a:buChar char="•"/>
            </a:pPr>
            <a:endParaRPr lang="en-US" sz="1400" dirty="0" smtClean="0">
              <a:solidFill>
                <a:schemeClr val="bg1"/>
              </a:solidFill>
            </a:endParaRPr>
          </a:p>
          <a:p>
            <a:pPr>
              <a:buFontTx/>
              <a:buChar char="•"/>
            </a:pPr>
            <a:r>
              <a:rPr lang="en-US" sz="1400" dirty="0" smtClean="0">
                <a:solidFill>
                  <a:schemeClr val="bg1"/>
                </a:solidFill>
              </a:rPr>
              <a:t>  </a:t>
            </a:r>
            <a:r>
              <a:rPr lang="en-US" sz="1400" dirty="0" smtClean="0">
                <a:solidFill>
                  <a:schemeClr val="bg1"/>
                </a:solidFill>
              </a:rPr>
              <a:t> Student Population</a:t>
            </a:r>
          </a:p>
          <a:p>
            <a:pPr lvl="1">
              <a:buFontTx/>
              <a:buChar char="•"/>
            </a:pPr>
            <a:r>
              <a:rPr lang="en-US" sz="1400" dirty="0" smtClean="0">
                <a:solidFill>
                  <a:schemeClr val="bg1"/>
                </a:solidFill>
              </a:rPr>
              <a:t>  1/3 grades  K – 4</a:t>
            </a:r>
          </a:p>
          <a:p>
            <a:pPr lvl="1">
              <a:buFontTx/>
              <a:buChar char="•"/>
            </a:pPr>
            <a:r>
              <a:rPr lang="en-US" sz="1400" dirty="0" smtClean="0">
                <a:solidFill>
                  <a:schemeClr val="bg1"/>
                </a:solidFill>
              </a:rPr>
              <a:t>  1/3 grades   5 – 8</a:t>
            </a:r>
          </a:p>
          <a:p>
            <a:pPr lvl="1">
              <a:buFontTx/>
              <a:buChar char="•"/>
            </a:pPr>
            <a:r>
              <a:rPr lang="en-US" sz="1400" dirty="0" smtClean="0">
                <a:solidFill>
                  <a:schemeClr val="bg1"/>
                </a:solidFill>
              </a:rPr>
              <a:t>  1/3 grades   9 -12</a:t>
            </a:r>
            <a:endParaRPr lang="en-US" sz="1400" dirty="0">
              <a:solidFill>
                <a:schemeClr val="bg1"/>
              </a:solidFill>
            </a:endParaRPr>
          </a:p>
        </p:txBody>
      </p:sp>
      <p:sp>
        <p:nvSpPr>
          <p:cNvPr id="4099" name="Text Box 6"/>
          <p:cNvSpPr txBox="1">
            <a:spLocks noChangeArrowheads="1"/>
          </p:cNvSpPr>
          <p:nvPr/>
        </p:nvSpPr>
        <p:spPr bwMode="auto">
          <a:xfrm>
            <a:off x="152400" y="304800"/>
            <a:ext cx="2133600" cy="369888"/>
          </a:xfrm>
          <a:prstGeom prst="rect">
            <a:avLst/>
          </a:prstGeom>
          <a:noFill/>
          <a:ln w="9525">
            <a:noFill/>
            <a:miter lim="800000"/>
            <a:headEnd/>
            <a:tailEnd/>
          </a:ln>
        </p:spPr>
        <p:txBody>
          <a:bodyPr wrap="none">
            <a:spAutoFit/>
          </a:bodyPr>
          <a:lstStyle/>
          <a:p>
            <a:r>
              <a:rPr lang="en-US" sz="1800" b="1">
                <a:solidFill>
                  <a:schemeClr val="bg1"/>
                </a:solidFill>
              </a:rPr>
              <a:t>Cluster Overview</a:t>
            </a:r>
          </a:p>
        </p:txBody>
      </p:sp>
      <p:pic>
        <p:nvPicPr>
          <p:cNvPr id="9" name="Picture 2"/>
          <p:cNvPicPr>
            <a:picLocks noChangeAspect="1" noChangeArrowheads="1"/>
          </p:cNvPicPr>
          <p:nvPr/>
        </p:nvPicPr>
        <p:blipFill>
          <a:blip r:embed="rId2" cstate="print"/>
          <a:srcRect l="20000" t="20571" r="36190" b="15063"/>
          <a:stretch>
            <a:fillRect/>
          </a:stretch>
        </p:blipFill>
        <p:spPr bwMode="auto">
          <a:xfrm>
            <a:off x="5710876" y="2743200"/>
            <a:ext cx="2366324" cy="2414337"/>
          </a:xfrm>
          <a:prstGeom prst="rect">
            <a:avLst/>
          </a:prstGeom>
          <a:noFill/>
          <a:ln w="9525">
            <a:solidFill>
              <a:schemeClr val="bg1"/>
            </a:solidFill>
            <a:miter lim="800000"/>
            <a:headEnd/>
            <a:tailEnd/>
          </a:ln>
        </p:spPr>
      </p:pic>
      <p:pic>
        <p:nvPicPr>
          <p:cNvPr id="2050" name="Picture 2"/>
          <p:cNvPicPr>
            <a:picLocks noChangeAspect="1" noChangeArrowheads="1"/>
          </p:cNvPicPr>
          <p:nvPr/>
        </p:nvPicPr>
        <p:blipFill>
          <a:blip r:embed="rId3" cstate="print"/>
          <a:srcRect l="27143" t="8381" r="28571" b="44700"/>
          <a:stretch>
            <a:fillRect/>
          </a:stretch>
        </p:blipFill>
        <p:spPr bwMode="auto">
          <a:xfrm>
            <a:off x="5715000" y="990600"/>
            <a:ext cx="2338865" cy="1548714"/>
          </a:xfrm>
          <a:prstGeom prst="rect">
            <a:avLst/>
          </a:prstGeom>
          <a:noFill/>
          <a:ln w="9525">
            <a:solidFill>
              <a:schemeClr val="bg1"/>
            </a:solidFill>
            <a:miter lim="800000"/>
            <a:headEnd/>
            <a:tailEnd/>
          </a:ln>
        </p:spPr>
      </p:pic>
      <p:pic>
        <p:nvPicPr>
          <p:cNvPr id="13" name="Picture 3"/>
          <p:cNvPicPr>
            <a:picLocks noChangeAspect="1" noChangeArrowheads="1"/>
          </p:cNvPicPr>
          <p:nvPr/>
        </p:nvPicPr>
        <p:blipFill>
          <a:blip r:embed="rId4" cstate="print"/>
          <a:srcRect l="26667" t="11143" r="28095" b="50762"/>
          <a:stretch>
            <a:fillRect/>
          </a:stretch>
        </p:blipFill>
        <p:spPr bwMode="auto">
          <a:xfrm>
            <a:off x="5715000" y="5334000"/>
            <a:ext cx="2362200" cy="1243263"/>
          </a:xfrm>
          <a:prstGeom prst="rect">
            <a:avLst/>
          </a:prstGeom>
          <a:noFill/>
          <a:ln w="9525">
            <a:solidFill>
              <a:schemeClr val="bg1"/>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nvGraphicFramePr>
        <p:xfrm>
          <a:off x="609600" y="1447800"/>
          <a:ext cx="8001000" cy="5337175"/>
        </p:xfrm>
        <a:graphic>
          <a:graphicData uri="http://schemas.openxmlformats.org/drawingml/2006/chart">
            <c:chart xmlns:c="http://schemas.openxmlformats.org/drawingml/2006/chart" xmlns:r="http://schemas.openxmlformats.org/officeDocument/2006/relationships" r:id="rId3"/>
          </a:graphicData>
        </a:graphic>
      </p:graphicFrame>
      <p:sp>
        <p:nvSpPr>
          <p:cNvPr id="5123" name="Text Box 5"/>
          <p:cNvSpPr txBox="1">
            <a:spLocks noChangeArrowheads="1"/>
          </p:cNvSpPr>
          <p:nvPr/>
        </p:nvSpPr>
        <p:spPr bwMode="auto">
          <a:xfrm>
            <a:off x="76200" y="6172200"/>
            <a:ext cx="8991600" cy="336550"/>
          </a:xfrm>
          <a:prstGeom prst="rect">
            <a:avLst/>
          </a:prstGeom>
          <a:noFill/>
          <a:ln w="9525">
            <a:noFill/>
            <a:miter lim="800000"/>
            <a:headEnd/>
            <a:tailEnd/>
          </a:ln>
        </p:spPr>
        <p:txBody>
          <a:bodyPr>
            <a:spAutoFit/>
          </a:bodyPr>
          <a:lstStyle/>
          <a:p>
            <a:pPr algn="ctr"/>
            <a:r>
              <a:rPr lang="en-US" sz="1600" b="1">
                <a:solidFill>
                  <a:schemeClr val="bg1"/>
                </a:solidFill>
              </a:rPr>
              <a:t>10 schools, over 6,200 students…..diversity is a strength of our Cluster schools.</a:t>
            </a:r>
          </a:p>
        </p:txBody>
      </p:sp>
      <p:sp>
        <p:nvSpPr>
          <p:cNvPr id="5124" name="Text Box 7"/>
          <p:cNvSpPr txBox="1">
            <a:spLocks noChangeArrowheads="1"/>
          </p:cNvSpPr>
          <p:nvPr/>
        </p:nvSpPr>
        <p:spPr bwMode="auto">
          <a:xfrm>
            <a:off x="152400" y="304800"/>
            <a:ext cx="3223959" cy="369332"/>
          </a:xfrm>
          <a:prstGeom prst="rect">
            <a:avLst/>
          </a:prstGeom>
          <a:noFill/>
          <a:ln w="9525">
            <a:noFill/>
            <a:miter lim="800000"/>
            <a:headEnd/>
            <a:tailEnd/>
          </a:ln>
        </p:spPr>
        <p:txBody>
          <a:bodyPr wrap="none">
            <a:spAutoFit/>
          </a:bodyPr>
          <a:lstStyle/>
          <a:p>
            <a:r>
              <a:rPr lang="en-US" sz="1800" b="1" dirty="0">
                <a:solidFill>
                  <a:schemeClr val="bg1"/>
                </a:solidFill>
              </a:rPr>
              <a:t>Cluster </a:t>
            </a:r>
            <a:r>
              <a:rPr lang="en-US" sz="1800" b="1" dirty="0" smtClean="0">
                <a:solidFill>
                  <a:schemeClr val="bg1"/>
                </a:solidFill>
              </a:rPr>
              <a:t>Demographics 2009</a:t>
            </a:r>
            <a:endParaRPr lang="en-US" sz="1800"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381000" y="914400"/>
          <a:ext cx="8153400" cy="5438775"/>
        </p:xfrm>
        <a:graphic>
          <a:graphicData uri="http://schemas.openxmlformats.org/drawingml/2006/chart">
            <c:chart xmlns:c="http://schemas.openxmlformats.org/drawingml/2006/chart" xmlns:r="http://schemas.openxmlformats.org/officeDocument/2006/relationships" r:id="rId3"/>
          </a:graphicData>
        </a:graphic>
      </p:graphicFrame>
      <p:sp>
        <p:nvSpPr>
          <p:cNvPr id="6147" name="Text Box 3"/>
          <p:cNvSpPr txBox="1">
            <a:spLocks noChangeArrowheads="1"/>
          </p:cNvSpPr>
          <p:nvPr/>
        </p:nvSpPr>
        <p:spPr bwMode="auto">
          <a:xfrm>
            <a:off x="76200" y="6369050"/>
            <a:ext cx="8991600" cy="336550"/>
          </a:xfrm>
          <a:prstGeom prst="rect">
            <a:avLst/>
          </a:prstGeom>
          <a:noFill/>
          <a:ln w="9525">
            <a:noFill/>
            <a:miter lim="800000"/>
            <a:headEnd/>
            <a:tailEnd/>
          </a:ln>
        </p:spPr>
        <p:txBody>
          <a:bodyPr>
            <a:spAutoFit/>
          </a:bodyPr>
          <a:lstStyle/>
          <a:p>
            <a:pPr algn="ctr"/>
            <a:r>
              <a:rPr lang="en-US" sz="1600" b="1">
                <a:solidFill>
                  <a:schemeClr val="bg1"/>
                </a:solidFill>
              </a:rPr>
              <a:t>Cluster student population by cluster school…….</a:t>
            </a:r>
          </a:p>
        </p:txBody>
      </p:sp>
      <p:sp>
        <p:nvSpPr>
          <p:cNvPr id="6148" name="Text Box 5"/>
          <p:cNvSpPr txBox="1">
            <a:spLocks noChangeArrowheads="1"/>
          </p:cNvSpPr>
          <p:nvPr/>
        </p:nvSpPr>
        <p:spPr bwMode="auto">
          <a:xfrm>
            <a:off x="152400" y="304800"/>
            <a:ext cx="3339376" cy="369332"/>
          </a:xfrm>
          <a:prstGeom prst="rect">
            <a:avLst/>
          </a:prstGeom>
          <a:noFill/>
          <a:ln w="9525">
            <a:noFill/>
            <a:miter lim="800000"/>
            <a:headEnd/>
            <a:tailEnd/>
          </a:ln>
        </p:spPr>
        <p:txBody>
          <a:bodyPr wrap="none">
            <a:spAutoFit/>
          </a:bodyPr>
          <a:lstStyle/>
          <a:p>
            <a:r>
              <a:rPr lang="en-US" sz="1800" b="1" dirty="0">
                <a:solidFill>
                  <a:schemeClr val="bg1"/>
                </a:solidFill>
              </a:rPr>
              <a:t>School Demographics - </a:t>
            </a:r>
            <a:r>
              <a:rPr lang="en-US" sz="1800" b="1" dirty="0" smtClean="0">
                <a:solidFill>
                  <a:schemeClr val="bg1"/>
                </a:solidFill>
              </a:rPr>
              <a:t>2009</a:t>
            </a:r>
            <a:endParaRPr lang="en-US" sz="1800" b="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585788" y="1041400"/>
          <a:ext cx="8024812" cy="5359400"/>
        </p:xfrm>
        <a:graphic>
          <a:graphicData uri="http://schemas.openxmlformats.org/drawingml/2006/chart">
            <c:chart xmlns:c="http://schemas.openxmlformats.org/drawingml/2006/chart" xmlns:r="http://schemas.openxmlformats.org/officeDocument/2006/relationships" r:id="rId3"/>
          </a:graphicData>
        </a:graphic>
      </p:graphicFrame>
      <p:sp>
        <p:nvSpPr>
          <p:cNvPr id="7171" name="Text Box 3"/>
          <p:cNvSpPr txBox="1">
            <a:spLocks noChangeArrowheads="1"/>
          </p:cNvSpPr>
          <p:nvPr/>
        </p:nvSpPr>
        <p:spPr bwMode="auto">
          <a:xfrm>
            <a:off x="76200" y="6369050"/>
            <a:ext cx="8991600" cy="336550"/>
          </a:xfrm>
          <a:prstGeom prst="rect">
            <a:avLst/>
          </a:prstGeom>
          <a:noFill/>
          <a:ln w="9525">
            <a:noFill/>
            <a:miter lim="800000"/>
            <a:headEnd/>
            <a:tailEnd/>
          </a:ln>
        </p:spPr>
        <p:txBody>
          <a:bodyPr>
            <a:spAutoFit/>
          </a:bodyPr>
          <a:lstStyle/>
          <a:p>
            <a:pPr algn="ctr"/>
            <a:r>
              <a:rPr lang="en-US" sz="1600" b="1">
                <a:solidFill>
                  <a:schemeClr val="bg1"/>
                </a:solidFill>
              </a:rPr>
              <a:t>Elementary schools range between 200 and 400 students….</a:t>
            </a:r>
          </a:p>
        </p:txBody>
      </p:sp>
      <p:sp>
        <p:nvSpPr>
          <p:cNvPr id="7172" name="Text Box 5"/>
          <p:cNvSpPr txBox="1">
            <a:spLocks noChangeArrowheads="1"/>
          </p:cNvSpPr>
          <p:nvPr/>
        </p:nvSpPr>
        <p:spPr bwMode="auto">
          <a:xfrm>
            <a:off x="152400" y="304800"/>
            <a:ext cx="2929007" cy="369332"/>
          </a:xfrm>
          <a:prstGeom prst="rect">
            <a:avLst/>
          </a:prstGeom>
          <a:noFill/>
          <a:ln w="9525">
            <a:noFill/>
            <a:miter lim="800000"/>
            <a:headEnd/>
            <a:tailEnd/>
          </a:ln>
        </p:spPr>
        <p:txBody>
          <a:bodyPr wrap="none">
            <a:spAutoFit/>
          </a:bodyPr>
          <a:lstStyle/>
          <a:p>
            <a:r>
              <a:rPr lang="en-US" sz="1800" b="1" dirty="0">
                <a:solidFill>
                  <a:schemeClr val="bg1"/>
                </a:solidFill>
              </a:rPr>
              <a:t>School Population - </a:t>
            </a:r>
            <a:r>
              <a:rPr lang="en-US" sz="1800" b="1" dirty="0" smtClean="0">
                <a:solidFill>
                  <a:schemeClr val="bg1"/>
                </a:solidFill>
              </a:rPr>
              <a:t>2009</a:t>
            </a:r>
            <a:endParaRPr lang="en-US" sz="1800"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381000" y="1066800"/>
          <a:ext cx="8077200" cy="5394325"/>
        </p:xfrm>
        <a:graphic>
          <a:graphicData uri="http://schemas.openxmlformats.org/drawingml/2006/chart">
            <c:chart xmlns:c="http://schemas.openxmlformats.org/drawingml/2006/chart" xmlns:r="http://schemas.openxmlformats.org/officeDocument/2006/relationships" r:id="rId3"/>
          </a:graphicData>
        </a:graphic>
      </p:graphicFrame>
      <p:sp>
        <p:nvSpPr>
          <p:cNvPr id="8195" name="Text Box 3"/>
          <p:cNvSpPr txBox="1">
            <a:spLocks noChangeArrowheads="1"/>
          </p:cNvSpPr>
          <p:nvPr/>
        </p:nvSpPr>
        <p:spPr bwMode="auto">
          <a:xfrm>
            <a:off x="76200" y="6369050"/>
            <a:ext cx="8991600" cy="336550"/>
          </a:xfrm>
          <a:prstGeom prst="rect">
            <a:avLst/>
          </a:prstGeom>
          <a:noFill/>
          <a:ln w="9525">
            <a:noFill/>
            <a:miter lim="800000"/>
            <a:headEnd/>
            <a:tailEnd/>
          </a:ln>
        </p:spPr>
        <p:txBody>
          <a:bodyPr>
            <a:spAutoFit/>
          </a:bodyPr>
          <a:lstStyle/>
          <a:p>
            <a:pPr algn="ctr"/>
            <a:r>
              <a:rPr lang="en-US" sz="1600" b="1">
                <a:solidFill>
                  <a:schemeClr val="bg1"/>
                </a:solidFill>
              </a:rPr>
              <a:t>15% of Cluster students are English Language Learners (ELL) by school……</a:t>
            </a:r>
          </a:p>
        </p:txBody>
      </p:sp>
      <p:sp>
        <p:nvSpPr>
          <p:cNvPr id="8196" name="Text Box 5"/>
          <p:cNvSpPr txBox="1">
            <a:spLocks noChangeArrowheads="1"/>
          </p:cNvSpPr>
          <p:nvPr/>
        </p:nvSpPr>
        <p:spPr bwMode="auto">
          <a:xfrm>
            <a:off x="152400" y="304800"/>
            <a:ext cx="6314549" cy="369332"/>
          </a:xfrm>
          <a:prstGeom prst="rect">
            <a:avLst/>
          </a:prstGeom>
          <a:noFill/>
          <a:ln w="9525">
            <a:noFill/>
            <a:miter lim="800000"/>
            <a:headEnd/>
            <a:tailEnd/>
          </a:ln>
        </p:spPr>
        <p:txBody>
          <a:bodyPr wrap="none">
            <a:spAutoFit/>
          </a:bodyPr>
          <a:lstStyle/>
          <a:p>
            <a:r>
              <a:rPr lang="en-US" sz="1800" b="1" dirty="0">
                <a:solidFill>
                  <a:schemeClr val="bg1"/>
                </a:solidFill>
              </a:rPr>
              <a:t>Student Demographics – English </a:t>
            </a:r>
            <a:r>
              <a:rPr lang="en-US" sz="1800" b="1" dirty="0" smtClean="0">
                <a:solidFill>
                  <a:schemeClr val="bg1"/>
                </a:solidFill>
              </a:rPr>
              <a:t>Lang. Learners - 2009</a:t>
            </a:r>
            <a:endParaRPr lang="en-US" sz="18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457200" y="1082675"/>
          <a:ext cx="8077200" cy="5394325"/>
        </p:xfrm>
        <a:graphic>
          <a:graphicData uri="http://schemas.openxmlformats.org/drawingml/2006/chart">
            <c:chart xmlns:c="http://schemas.openxmlformats.org/drawingml/2006/chart" xmlns:r="http://schemas.openxmlformats.org/officeDocument/2006/relationships" r:id="rId3"/>
          </a:graphicData>
        </a:graphic>
      </p:graphicFrame>
      <p:sp>
        <p:nvSpPr>
          <p:cNvPr id="9219" name="Text Box 12"/>
          <p:cNvSpPr txBox="1">
            <a:spLocks noChangeArrowheads="1"/>
          </p:cNvSpPr>
          <p:nvPr/>
        </p:nvSpPr>
        <p:spPr bwMode="auto">
          <a:xfrm>
            <a:off x="152400" y="304800"/>
            <a:ext cx="4929555" cy="369332"/>
          </a:xfrm>
          <a:prstGeom prst="rect">
            <a:avLst/>
          </a:prstGeom>
          <a:noFill/>
          <a:ln w="9525">
            <a:noFill/>
            <a:miter lim="800000"/>
            <a:headEnd/>
            <a:tailEnd/>
          </a:ln>
        </p:spPr>
        <p:txBody>
          <a:bodyPr wrap="none">
            <a:spAutoFit/>
          </a:bodyPr>
          <a:lstStyle/>
          <a:p>
            <a:r>
              <a:rPr lang="en-US" sz="1800" b="1" dirty="0">
                <a:solidFill>
                  <a:schemeClr val="bg1"/>
                </a:solidFill>
              </a:rPr>
              <a:t>Student Demographics – Free </a:t>
            </a:r>
            <a:r>
              <a:rPr lang="en-US" sz="1800" b="1" dirty="0" smtClean="0">
                <a:solidFill>
                  <a:schemeClr val="bg1"/>
                </a:solidFill>
              </a:rPr>
              <a:t>Lunch - 2009</a:t>
            </a:r>
            <a:endParaRPr lang="en-US" sz="1800" b="1" dirty="0">
              <a:solidFill>
                <a:schemeClr val="bg1"/>
              </a:solidFill>
            </a:endParaRPr>
          </a:p>
        </p:txBody>
      </p:sp>
      <p:sp>
        <p:nvSpPr>
          <p:cNvPr id="9220" name="Text Box 13"/>
          <p:cNvSpPr txBox="1">
            <a:spLocks noChangeArrowheads="1"/>
          </p:cNvSpPr>
          <p:nvPr/>
        </p:nvSpPr>
        <p:spPr bwMode="auto">
          <a:xfrm>
            <a:off x="76200" y="6369050"/>
            <a:ext cx="8991600" cy="336550"/>
          </a:xfrm>
          <a:prstGeom prst="rect">
            <a:avLst/>
          </a:prstGeom>
          <a:noFill/>
          <a:ln w="9525">
            <a:noFill/>
            <a:miter lim="800000"/>
            <a:headEnd/>
            <a:tailEnd/>
          </a:ln>
        </p:spPr>
        <p:txBody>
          <a:bodyPr>
            <a:spAutoFit/>
          </a:bodyPr>
          <a:lstStyle/>
          <a:p>
            <a:pPr algn="ctr"/>
            <a:r>
              <a:rPr lang="en-US" sz="1600" b="1" dirty="0" smtClean="0">
                <a:solidFill>
                  <a:schemeClr val="bg1"/>
                </a:solidFill>
              </a:rPr>
              <a:t>46% </a:t>
            </a:r>
            <a:r>
              <a:rPr lang="en-US" sz="1600" b="1" dirty="0">
                <a:solidFill>
                  <a:schemeClr val="bg1"/>
                </a:solidFill>
              </a:rPr>
              <a:t>of Cluster students qualify for free lunch program.</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457200" y="1082675"/>
          <a:ext cx="8077200" cy="5394325"/>
        </p:xfrm>
        <a:graphic>
          <a:graphicData uri="http://schemas.openxmlformats.org/drawingml/2006/chart">
            <c:chart xmlns:c="http://schemas.openxmlformats.org/drawingml/2006/chart" xmlns:r="http://schemas.openxmlformats.org/officeDocument/2006/relationships" r:id="rId3"/>
          </a:graphicData>
        </a:graphic>
      </p:graphicFrame>
      <p:sp>
        <p:nvSpPr>
          <p:cNvPr id="10243" name="Text Box 12"/>
          <p:cNvSpPr txBox="1">
            <a:spLocks noChangeArrowheads="1"/>
          </p:cNvSpPr>
          <p:nvPr/>
        </p:nvSpPr>
        <p:spPr bwMode="auto">
          <a:xfrm>
            <a:off x="152400" y="304800"/>
            <a:ext cx="5361276" cy="369332"/>
          </a:xfrm>
          <a:prstGeom prst="rect">
            <a:avLst/>
          </a:prstGeom>
          <a:noFill/>
          <a:ln w="9525">
            <a:noFill/>
            <a:miter lim="800000"/>
            <a:headEnd/>
            <a:tailEnd/>
          </a:ln>
        </p:spPr>
        <p:txBody>
          <a:bodyPr wrap="none">
            <a:spAutoFit/>
          </a:bodyPr>
          <a:lstStyle/>
          <a:p>
            <a:r>
              <a:rPr lang="en-US" sz="1800" b="1" dirty="0">
                <a:solidFill>
                  <a:schemeClr val="bg1"/>
                </a:solidFill>
              </a:rPr>
              <a:t>Student Demographics – GATE </a:t>
            </a:r>
            <a:r>
              <a:rPr lang="en-US" sz="1800" b="1" dirty="0" smtClean="0">
                <a:solidFill>
                  <a:schemeClr val="bg1"/>
                </a:solidFill>
              </a:rPr>
              <a:t>Students - 2009</a:t>
            </a:r>
            <a:endParaRPr lang="en-US" sz="1800" b="1" dirty="0">
              <a:solidFill>
                <a:schemeClr val="bg1"/>
              </a:solidFill>
            </a:endParaRPr>
          </a:p>
        </p:txBody>
      </p:sp>
      <p:sp>
        <p:nvSpPr>
          <p:cNvPr id="10244" name="Text Box 13"/>
          <p:cNvSpPr txBox="1">
            <a:spLocks noChangeArrowheads="1"/>
          </p:cNvSpPr>
          <p:nvPr/>
        </p:nvSpPr>
        <p:spPr bwMode="auto">
          <a:xfrm>
            <a:off x="76200" y="6369050"/>
            <a:ext cx="8991600" cy="336550"/>
          </a:xfrm>
          <a:prstGeom prst="rect">
            <a:avLst/>
          </a:prstGeom>
          <a:noFill/>
          <a:ln w="9525">
            <a:noFill/>
            <a:miter lim="800000"/>
            <a:headEnd/>
            <a:tailEnd/>
          </a:ln>
        </p:spPr>
        <p:txBody>
          <a:bodyPr>
            <a:spAutoFit/>
          </a:bodyPr>
          <a:lstStyle/>
          <a:p>
            <a:pPr algn="ctr"/>
            <a:r>
              <a:rPr lang="en-US" sz="1600" b="1">
                <a:solidFill>
                  <a:schemeClr val="bg1"/>
                </a:solidFill>
              </a:rPr>
              <a:t>30% of Cluster students are GATE.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457200" y="1082675"/>
          <a:ext cx="8077200" cy="5394325"/>
        </p:xfrm>
        <a:graphic>
          <a:graphicData uri="http://schemas.openxmlformats.org/drawingml/2006/chart">
            <c:chart xmlns:c="http://schemas.openxmlformats.org/drawingml/2006/chart" xmlns:r="http://schemas.openxmlformats.org/officeDocument/2006/relationships" r:id="rId3"/>
          </a:graphicData>
        </a:graphic>
      </p:graphicFrame>
      <p:sp>
        <p:nvSpPr>
          <p:cNvPr id="11267" name="Text Box 12"/>
          <p:cNvSpPr txBox="1">
            <a:spLocks noChangeArrowheads="1"/>
          </p:cNvSpPr>
          <p:nvPr/>
        </p:nvSpPr>
        <p:spPr bwMode="auto">
          <a:xfrm>
            <a:off x="152400" y="304800"/>
            <a:ext cx="6263253" cy="369332"/>
          </a:xfrm>
          <a:prstGeom prst="rect">
            <a:avLst/>
          </a:prstGeom>
          <a:noFill/>
          <a:ln w="9525">
            <a:noFill/>
            <a:miter lim="800000"/>
            <a:headEnd/>
            <a:tailEnd/>
          </a:ln>
        </p:spPr>
        <p:txBody>
          <a:bodyPr wrap="none">
            <a:spAutoFit/>
          </a:bodyPr>
          <a:lstStyle/>
          <a:p>
            <a:r>
              <a:rPr lang="en-US" sz="1800" b="1" dirty="0">
                <a:solidFill>
                  <a:schemeClr val="bg1"/>
                </a:solidFill>
              </a:rPr>
              <a:t>Student Demographics – </a:t>
            </a:r>
            <a:r>
              <a:rPr lang="en-US" sz="1800" b="1" dirty="0" smtClean="0">
                <a:solidFill>
                  <a:schemeClr val="bg1"/>
                </a:solidFill>
              </a:rPr>
              <a:t>Students </a:t>
            </a:r>
            <a:r>
              <a:rPr lang="en-US" sz="1800" b="1" dirty="0" smtClean="0">
                <a:solidFill>
                  <a:schemeClr val="bg1"/>
                </a:solidFill>
              </a:rPr>
              <a:t>w/ </a:t>
            </a:r>
            <a:r>
              <a:rPr lang="en-US" sz="1800" b="1" dirty="0" smtClean="0">
                <a:solidFill>
                  <a:schemeClr val="bg1"/>
                </a:solidFill>
              </a:rPr>
              <a:t>Disabilities - 2009</a:t>
            </a:r>
            <a:endParaRPr lang="en-US" sz="1800" b="1" dirty="0">
              <a:solidFill>
                <a:schemeClr val="bg1"/>
              </a:solidFill>
            </a:endParaRPr>
          </a:p>
        </p:txBody>
      </p:sp>
      <p:sp>
        <p:nvSpPr>
          <p:cNvPr id="11268" name="Text Box 13"/>
          <p:cNvSpPr txBox="1">
            <a:spLocks noChangeArrowheads="1"/>
          </p:cNvSpPr>
          <p:nvPr/>
        </p:nvSpPr>
        <p:spPr bwMode="auto">
          <a:xfrm>
            <a:off x="76200" y="6369050"/>
            <a:ext cx="8991600" cy="336550"/>
          </a:xfrm>
          <a:prstGeom prst="rect">
            <a:avLst/>
          </a:prstGeom>
          <a:noFill/>
          <a:ln w="9525">
            <a:noFill/>
            <a:miter lim="800000"/>
            <a:headEnd/>
            <a:tailEnd/>
          </a:ln>
        </p:spPr>
        <p:txBody>
          <a:bodyPr>
            <a:spAutoFit/>
          </a:bodyPr>
          <a:lstStyle/>
          <a:p>
            <a:pPr algn="ctr"/>
            <a:r>
              <a:rPr lang="en-US" sz="1600" b="1" dirty="0" smtClean="0">
                <a:solidFill>
                  <a:schemeClr val="bg1"/>
                </a:solidFill>
              </a:rPr>
              <a:t>10% </a:t>
            </a:r>
            <a:r>
              <a:rPr lang="en-US" sz="1600" b="1" dirty="0">
                <a:solidFill>
                  <a:schemeClr val="bg1"/>
                </a:solidFill>
              </a:rPr>
              <a:t>of Cluster students with learning disabilities – special education.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6"/>
          <p:cNvSpPr txBox="1">
            <a:spLocks noChangeArrowheads="1"/>
          </p:cNvSpPr>
          <p:nvPr/>
        </p:nvSpPr>
        <p:spPr bwMode="auto">
          <a:xfrm>
            <a:off x="2362200" y="2438400"/>
            <a:ext cx="5334000" cy="457200"/>
          </a:xfrm>
          <a:prstGeom prst="rect">
            <a:avLst/>
          </a:prstGeom>
          <a:noFill/>
          <a:ln w="9525">
            <a:noFill/>
            <a:miter lim="800000"/>
            <a:headEnd/>
            <a:tailEnd/>
          </a:ln>
        </p:spPr>
        <p:txBody>
          <a:bodyPr>
            <a:spAutoFit/>
          </a:bodyPr>
          <a:lstStyle/>
          <a:p>
            <a:r>
              <a:rPr lang="en-US" b="1">
                <a:solidFill>
                  <a:schemeClr val="bg1"/>
                </a:solidFill>
              </a:rPr>
              <a:t>Academic Performance Index (API)</a:t>
            </a:r>
          </a:p>
        </p:txBody>
      </p:sp>
      <p:pic>
        <p:nvPicPr>
          <p:cNvPr id="12291" name="Picture 32" descr="API"/>
          <p:cNvPicPr>
            <a:picLocks noChangeAspect="1" noChangeArrowheads="1"/>
          </p:cNvPicPr>
          <p:nvPr/>
        </p:nvPicPr>
        <p:blipFill>
          <a:blip r:embed="rId2" cstate="print"/>
          <a:srcRect b="3200"/>
          <a:stretch>
            <a:fillRect/>
          </a:stretch>
        </p:blipFill>
        <p:spPr bwMode="auto">
          <a:xfrm>
            <a:off x="1295400" y="2209800"/>
            <a:ext cx="990600" cy="958850"/>
          </a:xfrm>
          <a:prstGeom prst="rect">
            <a:avLst/>
          </a:prstGeom>
          <a:noFill/>
          <a:ln w="9525">
            <a:noFill/>
            <a:miter lim="800000"/>
            <a:headEnd/>
            <a:tailEnd/>
          </a:ln>
        </p:spPr>
      </p:pic>
      <p:pic>
        <p:nvPicPr>
          <p:cNvPr id="12292" name="Picture 35" descr="0663019017_NoChildLeftBehind-Megatile"/>
          <p:cNvPicPr>
            <a:picLocks noChangeAspect="1" noChangeArrowheads="1"/>
          </p:cNvPicPr>
          <p:nvPr/>
        </p:nvPicPr>
        <p:blipFill>
          <a:blip r:embed="rId3" cstate="print"/>
          <a:srcRect l="9599" r="9599"/>
          <a:stretch>
            <a:fillRect/>
          </a:stretch>
        </p:blipFill>
        <p:spPr bwMode="auto">
          <a:xfrm>
            <a:off x="1295400" y="4968875"/>
            <a:ext cx="984250" cy="974725"/>
          </a:xfrm>
          <a:prstGeom prst="rect">
            <a:avLst/>
          </a:prstGeom>
          <a:noFill/>
          <a:ln w="9525">
            <a:noFill/>
            <a:miter lim="800000"/>
            <a:headEnd/>
            <a:tailEnd/>
          </a:ln>
        </p:spPr>
      </p:pic>
      <p:sp>
        <p:nvSpPr>
          <p:cNvPr id="12293" name="Rectangle 36"/>
          <p:cNvSpPr>
            <a:spLocks noChangeArrowheads="1"/>
          </p:cNvSpPr>
          <p:nvPr/>
        </p:nvSpPr>
        <p:spPr bwMode="auto">
          <a:xfrm>
            <a:off x="2362200" y="5200650"/>
            <a:ext cx="4894263" cy="457200"/>
          </a:xfrm>
          <a:prstGeom prst="rect">
            <a:avLst/>
          </a:prstGeom>
          <a:noFill/>
          <a:ln w="9525">
            <a:noFill/>
            <a:miter lim="800000"/>
            <a:headEnd/>
            <a:tailEnd/>
          </a:ln>
        </p:spPr>
        <p:txBody>
          <a:bodyPr wrap="none">
            <a:spAutoFit/>
          </a:bodyPr>
          <a:lstStyle/>
          <a:p>
            <a:r>
              <a:rPr lang="en-US" b="1">
                <a:solidFill>
                  <a:schemeClr val="bg1"/>
                </a:solidFill>
              </a:rPr>
              <a:t>Adequate Yearly Progress (AYP)</a:t>
            </a:r>
          </a:p>
        </p:txBody>
      </p:sp>
      <p:sp>
        <p:nvSpPr>
          <p:cNvPr id="12294" name="Rectangle 37"/>
          <p:cNvSpPr>
            <a:spLocks noChangeArrowheads="1"/>
          </p:cNvSpPr>
          <p:nvPr/>
        </p:nvSpPr>
        <p:spPr bwMode="auto">
          <a:xfrm>
            <a:off x="381000" y="1066800"/>
            <a:ext cx="2514600" cy="457200"/>
          </a:xfrm>
          <a:prstGeom prst="rect">
            <a:avLst/>
          </a:prstGeom>
          <a:noFill/>
          <a:ln w="9525">
            <a:noFill/>
            <a:miter lim="800000"/>
            <a:headEnd/>
            <a:tailEnd/>
          </a:ln>
        </p:spPr>
        <p:txBody>
          <a:bodyPr>
            <a:spAutoFit/>
          </a:bodyPr>
          <a:lstStyle/>
          <a:p>
            <a:r>
              <a:rPr lang="en-US" b="1">
                <a:solidFill>
                  <a:srgbClr val="FFFF00"/>
                </a:solidFill>
              </a:rPr>
              <a:t>About The</a:t>
            </a:r>
          </a:p>
        </p:txBody>
      </p:sp>
      <p:sp>
        <p:nvSpPr>
          <p:cNvPr id="12295" name="Text Box 38"/>
          <p:cNvSpPr txBox="1">
            <a:spLocks noChangeArrowheads="1"/>
          </p:cNvSpPr>
          <p:nvPr/>
        </p:nvSpPr>
        <p:spPr bwMode="auto">
          <a:xfrm>
            <a:off x="4038600" y="3733800"/>
            <a:ext cx="693738" cy="457200"/>
          </a:xfrm>
          <a:prstGeom prst="rect">
            <a:avLst/>
          </a:prstGeom>
          <a:noFill/>
          <a:ln w="9525">
            <a:noFill/>
            <a:miter lim="800000"/>
            <a:headEnd/>
            <a:tailEnd/>
          </a:ln>
        </p:spPr>
        <p:txBody>
          <a:bodyPr wrap="none">
            <a:spAutoFit/>
          </a:bodyPr>
          <a:lstStyle/>
          <a:p>
            <a:r>
              <a:rPr lang="en-US">
                <a:solidFill>
                  <a:schemeClr val="bg1"/>
                </a:solidFill>
              </a:rPr>
              <a:t>and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5791200" y="1373188"/>
            <a:ext cx="3276600" cy="5103812"/>
          </a:xfrm>
          <a:prstGeom prst="rect">
            <a:avLst/>
          </a:prstGeom>
          <a:noFill/>
          <a:ln w="9525">
            <a:noFill/>
            <a:miter lim="800000"/>
            <a:headEnd/>
            <a:tailEnd/>
          </a:ln>
        </p:spPr>
        <p:txBody>
          <a:bodyPr>
            <a:spAutoFit/>
          </a:bodyPr>
          <a:lstStyle/>
          <a:p>
            <a:pPr>
              <a:spcBef>
                <a:spcPct val="50000"/>
              </a:spcBef>
            </a:pPr>
            <a:r>
              <a:rPr lang="en-US" sz="1600" b="1">
                <a:solidFill>
                  <a:schemeClr val="bg1"/>
                </a:solidFill>
              </a:rPr>
              <a:t>Subgroups (Ethnic and Racial)</a:t>
            </a:r>
          </a:p>
          <a:p>
            <a:pPr>
              <a:spcBef>
                <a:spcPct val="50000"/>
              </a:spcBef>
            </a:pPr>
            <a:r>
              <a:rPr lang="en-US" sz="1600">
                <a:solidFill>
                  <a:schemeClr val="bg1"/>
                </a:solidFill>
              </a:rPr>
              <a:t>White</a:t>
            </a:r>
          </a:p>
          <a:p>
            <a:pPr>
              <a:spcBef>
                <a:spcPct val="50000"/>
              </a:spcBef>
            </a:pPr>
            <a:r>
              <a:rPr lang="en-US" sz="1600">
                <a:solidFill>
                  <a:schemeClr val="bg1"/>
                </a:solidFill>
              </a:rPr>
              <a:t>Hispanic</a:t>
            </a:r>
          </a:p>
          <a:p>
            <a:pPr>
              <a:spcBef>
                <a:spcPct val="50000"/>
              </a:spcBef>
            </a:pPr>
            <a:r>
              <a:rPr lang="en-US" sz="1600">
                <a:solidFill>
                  <a:schemeClr val="bg1"/>
                </a:solidFill>
              </a:rPr>
              <a:t>African American</a:t>
            </a:r>
          </a:p>
          <a:p>
            <a:pPr>
              <a:spcBef>
                <a:spcPct val="50000"/>
              </a:spcBef>
            </a:pPr>
            <a:r>
              <a:rPr lang="en-US" sz="1600">
                <a:solidFill>
                  <a:schemeClr val="bg1"/>
                </a:solidFill>
              </a:rPr>
              <a:t>Filipino</a:t>
            </a:r>
          </a:p>
          <a:p>
            <a:pPr>
              <a:spcBef>
                <a:spcPct val="50000"/>
              </a:spcBef>
            </a:pPr>
            <a:r>
              <a:rPr lang="en-US" sz="1600">
                <a:solidFill>
                  <a:schemeClr val="bg1"/>
                </a:solidFill>
              </a:rPr>
              <a:t>Asian</a:t>
            </a:r>
          </a:p>
          <a:p>
            <a:pPr>
              <a:spcBef>
                <a:spcPct val="50000"/>
              </a:spcBef>
            </a:pPr>
            <a:r>
              <a:rPr lang="en-US" sz="1600">
                <a:solidFill>
                  <a:schemeClr val="bg1"/>
                </a:solidFill>
              </a:rPr>
              <a:t>Pacific Islander</a:t>
            </a:r>
          </a:p>
          <a:p>
            <a:pPr>
              <a:spcBef>
                <a:spcPct val="50000"/>
              </a:spcBef>
            </a:pPr>
            <a:r>
              <a:rPr lang="en-US" sz="1600">
                <a:solidFill>
                  <a:schemeClr val="bg1"/>
                </a:solidFill>
              </a:rPr>
              <a:t>Other</a:t>
            </a:r>
          </a:p>
          <a:p>
            <a:pPr>
              <a:spcBef>
                <a:spcPct val="50000"/>
              </a:spcBef>
            </a:pPr>
            <a:endParaRPr lang="en-US" sz="1600">
              <a:solidFill>
                <a:schemeClr val="bg1"/>
              </a:solidFill>
            </a:endParaRPr>
          </a:p>
          <a:p>
            <a:pPr>
              <a:spcBef>
                <a:spcPct val="50000"/>
              </a:spcBef>
            </a:pPr>
            <a:r>
              <a:rPr lang="en-US" sz="1600" b="1">
                <a:solidFill>
                  <a:schemeClr val="bg1"/>
                </a:solidFill>
              </a:rPr>
              <a:t>Socioeconomic Disadvantaged</a:t>
            </a:r>
          </a:p>
          <a:p>
            <a:pPr>
              <a:spcBef>
                <a:spcPct val="50000"/>
              </a:spcBef>
            </a:pPr>
            <a:endParaRPr lang="en-US" sz="1600" b="1">
              <a:solidFill>
                <a:schemeClr val="bg1"/>
              </a:solidFill>
            </a:endParaRPr>
          </a:p>
          <a:p>
            <a:pPr>
              <a:spcBef>
                <a:spcPct val="50000"/>
              </a:spcBef>
            </a:pPr>
            <a:r>
              <a:rPr lang="en-US" sz="1600" b="1">
                <a:solidFill>
                  <a:schemeClr val="bg1"/>
                </a:solidFill>
              </a:rPr>
              <a:t>English Language Learners</a:t>
            </a:r>
          </a:p>
          <a:p>
            <a:pPr>
              <a:spcBef>
                <a:spcPct val="50000"/>
              </a:spcBef>
            </a:pPr>
            <a:endParaRPr lang="en-US" sz="1600" b="1">
              <a:solidFill>
                <a:schemeClr val="bg1"/>
              </a:solidFill>
            </a:endParaRPr>
          </a:p>
          <a:p>
            <a:pPr>
              <a:spcBef>
                <a:spcPct val="50000"/>
              </a:spcBef>
            </a:pPr>
            <a:r>
              <a:rPr lang="en-US" sz="1600" b="1">
                <a:solidFill>
                  <a:schemeClr val="bg1"/>
                </a:solidFill>
              </a:rPr>
              <a:t>Students with Disabilities</a:t>
            </a:r>
            <a:endParaRPr lang="en-US" sz="1800">
              <a:solidFill>
                <a:schemeClr val="bg1"/>
              </a:solidFill>
            </a:endParaRPr>
          </a:p>
        </p:txBody>
      </p:sp>
      <p:sp>
        <p:nvSpPr>
          <p:cNvPr id="13315" name="Text Box 3"/>
          <p:cNvSpPr txBox="1">
            <a:spLocks noChangeArrowheads="1"/>
          </p:cNvSpPr>
          <p:nvPr/>
        </p:nvSpPr>
        <p:spPr bwMode="auto">
          <a:xfrm>
            <a:off x="2057400" y="3733800"/>
            <a:ext cx="2835275" cy="304800"/>
          </a:xfrm>
          <a:prstGeom prst="rect">
            <a:avLst/>
          </a:prstGeom>
          <a:noFill/>
          <a:ln w="9525">
            <a:noFill/>
            <a:miter lim="800000"/>
            <a:headEnd/>
            <a:tailEnd/>
          </a:ln>
        </p:spPr>
        <p:txBody>
          <a:bodyPr wrap="none">
            <a:spAutoFit/>
          </a:bodyPr>
          <a:lstStyle/>
          <a:p>
            <a:r>
              <a:rPr lang="en-US" sz="1400" b="1">
                <a:solidFill>
                  <a:srgbClr val="FFFF00"/>
                </a:solidFill>
              </a:rPr>
              <a:t>API and AYP Define Subgroups</a:t>
            </a:r>
          </a:p>
        </p:txBody>
      </p:sp>
      <p:sp>
        <p:nvSpPr>
          <p:cNvPr id="13316" name="AutoShape 4"/>
          <p:cNvSpPr>
            <a:spLocks/>
          </p:cNvSpPr>
          <p:nvPr/>
        </p:nvSpPr>
        <p:spPr bwMode="auto">
          <a:xfrm>
            <a:off x="4876800" y="1295400"/>
            <a:ext cx="762000" cy="5181600"/>
          </a:xfrm>
          <a:prstGeom prst="leftBrace">
            <a:avLst>
              <a:gd name="adj1" fmla="val 56667"/>
              <a:gd name="adj2" fmla="val 50000"/>
            </a:avLst>
          </a:prstGeom>
          <a:noFill/>
          <a:ln w="19050">
            <a:solidFill>
              <a:srgbClr val="FFFF00"/>
            </a:solidFill>
            <a:round/>
            <a:headEnd/>
            <a:tailEnd/>
          </a:ln>
        </p:spPr>
        <p:txBody>
          <a:bodyPr wrap="none" anchor="ctr"/>
          <a:lstStyle/>
          <a:p>
            <a:endParaRPr lang="en-US"/>
          </a:p>
        </p:txBody>
      </p:sp>
      <p:sp>
        <p:nvSpPr>
          <p:cNvPr id="13317" name="Text Box 5"/>
          <p:cNvSpPr txBox="1">
            <a:spLocks noChangeArrowheads="1"/>
          </p:cNvSpPr>
          <p:nvPr/>
        </p:nvSpPr>
        <p:spPr bwMode="auto">
          <a:xfrm>
            <a:off x="152400" y="304800"/>
            <a:ext cx="3244850" cy="366713"/>
          </a:xfrm>
          <a:prstGeom prst="rect">
            <a:avLst/>
          </a:prstGeom>
          <a:noFill/>
          <a:ln w="9525">
            <a:noFill/>
            <a:miter lim="800000"/>
            <a:headEnd/>
            <a:tailEnd/>
          </a:ln>
        </p:spPr>
        <p:txBody>
          <a:bodyPr wrap="none">
            <a:spAutoFit/>
          </a:bodyPr>
          <a:lstStyle/>
          <a:p>
            <a:r>
              <a:rPr lang="en-US" sz="1800" b="1">
                <a:solidFill>
                  <a:schemeClr val="bg1"/>
                </a:solidFill>
              </a:rPr>
              <a:t>Understanding API and AYP</a:t>
            </a:r>
          </a:p>
        </p:txBody>
      </p:sp>
      <p:sp>
        <p:nvSpPr>
          <p:cNvPr id="13318" name="Text Box 6"/>
          <p:cNvSpPr txBox="1">
            <a:spLocks noChangeArrowheads="1"/>
          </p:cNvSpPr>
          <p:nvPr/>
        </p:nvSpPr>
        <p:spPr bwMode="auto">
          <a:xfrm>
            <a:off x="304800" y="1295400"/>
            <a:ext cx="4648200" cy="2228850"/>
          </a:xfrm>
          <a:prstGeom prst="rect">
            <a:avLst/>
          </a:prstGeom>
          <a:noFill/>
          <a:ln w="9525">
            <a:solidFill>
              <a:schemeClr val="bg1"/>
            </a:solidFill>
            <a:miter lim="800000"/>
            <a:headEnd/>
            <a:tailEnd/>
          </a:ln>
        </p:spPr>
        <p:txBody>
          <a:bodyPr>
            <a:spAutoFit/>
          </a:bodyPr>
          <a:lstStyle/>
          <a:p>
            <a:endParaRPr lang="en-US" sz="1400" b="1">
              <a:solidFill>
                <a:schemeClr val="bg1"/>
              </a:solidFill>
            </a:endParaRPr>
          </a:p>
          <a:p>
            <a:r>
              <a:rPr lang="en-US" sz="1400" b="1">
                <a:solidFill>
                  <a:srgbClr val="FFFF00"/>
                </a:solidFill>
              </a:rPr>
              <a:t>API = Academic Performance Index</a:t>
            </a:r>
          </a:p>
          <a:p>
            <a:endParaRPr lang="en-US" sz="1400" b="1">
              <a:solidFill>
                <a:srgbClr val="FFFF00"/>
              </a:solidFill>
            </a:endParaRPr>
          </a:p>
          <a:p>
            <a:pPr>
              <a:buFontTx/>
              <a:buChar char="•"/>
            </a:pPr>
            <a:r>
              <a:rPr lang="en-US" sz="1400">
                <a:solidFill>
                  <a:schemeClr val="bg1"/>
                </a:solidFill>
              </a:rPr>
              <a:t>  How much a school is improving year to </a:t>
            </a:r>
          </a:p>
          <a:p>
            <a:r>
              <a:rPr lang="en-US" sz="1400">
                <a:solidFill>
                  <a:schemeClr val="bg1"/>
                </a:solidFill>
              </a:rPr>
              <a:t>   year based on its API. </a:t>
            </a:r>
          </a:p>
          <a:p>
            <a:endParaRPr lang="en-US" sz="1400">
              <a:solidFill>
                <a:schemeClr val="bg1"/>
              </a:solidFill>
            </a:endParaRPr>
          </a:p>
          <a:p>
            <a:pPr>
              <a:buFontTx/>
              <a:buChar char="•"/>
            </a:pPr>
            <a:r>
              <a:rPr lang="en-US" sz="1400">
                <a:solidFill>
                  <a:schemeClr val="bg1"/>
                </a:solidFill>
              </a:rPr>
              <a:t>  Target = 800.  If less, school must meet annual target</a:t>
            </a:r>
          </a:p>
          <a:p>
            <a:pPr>
              <a:buFontTx/>
              <a:buChar char="•"/>
            </a:pPr>
            <a:endParaRPr lang="en-US" sz="1400">
              <a:solidFill>
                <a:schemeClr val="bg1"/>
              </a:solidFill>
            </a:endParaRPr>
          </a:p>
          <a:p>
            <a:pPr>
              <a:buFontTx/>
              <a:buChar char="•"/>
            </a:pPr>
            <a:r>
              <a:rPr lang="en-US" sz="1400">
                <a:solidFill>
                  <a:schemeClr val="bg1"/>
                </a:solidFill>
              </a:rPr>
              <a:t>  All subgroups </a:t>
            </a:r>
            <a:r>
              <a:rPr lang="en-US" sz="1400" u="sng">
                <a:solidFill>
                  <a:schemeClr val="bg1"/>
                </a:solidFill>
              </a:rPr>
              <a:t>do not need to meet</a:t>
            </a:r>
            <a:r>
              <a:rPr lang="en-US" sz="1400">
                <a:solidFill>
                  <a:schemeClr val="bg1"/>
                </a:solidFill>
              </a:rPr>
              <a:t> for school to pass.</a:t>
            </a:r>
          </a:p>
          <a:p>
            <a:endParaRPr lang="en-US" sz="1400" b="1">
              <a:solidFill>
                <a:schemeClr val="bg1"/>
              </a:solidFill>
            </a:endParaRPr>
          </a:p>
        </p:txBody>
      </p:sp>
      <p:sp>
        <p:nvSpPr>
          <p:cNvPr id="13319" name="Text Box 7"/>
          <p:cNvSpPr txBox="1">
            <a:spLocks noChangeArrowheads="1"/>
          </p:cNvSpPr>
          <p:nvPr/>
        </p:nvSpPr>
        <p:spPr bwMode="auto">
          <a:xfrm>
            <a:off x="228600" y="4343400"/>
            <a:ext cx="4724400" cy="2228850"/>
          </a:xfrm>
          <a:prstGeom prst="rect">
            <a:avLst/>
          </a:prstGeom>
          <a:noFill/>
          <a:ln w="9525">
            <a:solidFill>
              <a:schemeClr val="bg1"/>
            </a:solidFill>
            <a:miter lim="800000"/>
            <a:headEnd/>
            <a:tailEnd/>
          </a:ln>
        </p:spPr>
        <p:txBody>
          <a:bodyPr>
            <a:spAutoFit/>
          </a:bodyPr>
          <a:lstStyle/>
          <a:p>
            <a:endParaRPr lang="en-US" sz="1400" b="1">
              <a:solidFill>
                <a:schemeClr val="bg1"/>
              </a:solidFill>
            </a:endParaRPr>
          </a:p>
          <a:p>
            <a:r>
              <a:rPr lang="en-US" sz="1400" b="1">
                <a:solidFill>
                  <a:srgbClr val="FFFF00"/>
                </a:solidFill>
              </a:rPr>
              <a:t>AYP = Adequate Yearly Progress</a:t>
            </a:r>
          </a:p>
          <a:p>
            <a:endParaRPr lang="en-US" sz="1400" b="1">
              <a:solidFill>
                <a:schemeClr val="bg1"/>
              </a:solidFill>
            </a:endParaRPr>
          </a:p>
          <a:p>
            <a:pPr>
              <a:buFontTx/>
              <a:buChar char="•"/>
            </a:pPr>
            <a:r>
              <a:rPr lang="en-US" sz="1400">
                <a:solidFill>
                  <a:schemeClr val="bg1"/>
                </a:solidFill>
              </a:rPr>
              <a:t>  How well schools are meeting common</a:t>
            </a:r>
          </a:p>
          <a:p>
            <a:r>
              <a:rPr lang="en-US" sz="1400">
                <a:solidFill>
                  <a:schemeClr val="bg1"/>
                </a:solidFill>
              </a:rPr>
              <a:t>   standards of academic performance</a:t>
            </a:r>
          </a:p>
          <a:p>
            <a:endParaRPr lang="en-US" sz="1400">
              <a:solidFill>
                <a:schemeClr val="bg1"/>
              </a:solidFill>
            </a:endParaRPr>
          </a:p>
          <a:p>
            <a:pPr>
              <a:buFontTx/>
              <a:buChar char="•"/>
            </a:pPr>
            <a:r>
              <a:rPr lang="en-US" sz="1400">
                <a:solidFill>
                  <a:schemeClr val="bg1"/>
                </a:solidFill>
              </a:rPr>
              <a:t>  Target =  % of students proficient</a:t>
            </a:r>
          </a:p>
          <a:p>
            <a:pPr>
              <a:buFontTx/>
              <a:buChar char="•"/>
            </a:pPr>
            <a:endParaRPr lang="en-US" sz="1400">
              <a:solidFill>
                <a:schemeClr val="bg1"/>
              </a:solidFill>
            </a:endParaRPr>
          </a:p>
          <a:p>
            <a:pPr>
              <a:buFontTx/>
              <a:buChar char="•"/>
            </a:pPr>
            <a:r>
              <a:rPr lang="en-US" sz="1400">
                <a:solidFill>
                  <a:schemeClr val="bg1"/>
                </a:solidFill>
              </a:rPr>
              <a:t>  School and subgroups </a:t>
            </a:r>
            <a:r>
              <a:rPr lang="en-US" sz="1400" u="sng">
                <a:solidFill>
                  <a:schemeClr val="bg1"/>
                </a:solidFill>
              </a:rPr>
              <a:t>must meet</a:t>
            </a:r>
            <a:r>
              <a:rPr lang="en-US" sz="1400">
                <a:solidFill>
                  <a:schemeClr val="bg1"/>
                </a:solidFill>
              </a:rPr>
              <a:t> for school to  pass</a:t>
            </a:r>
          </a:p>
          <a:p>
            <a:endParaRPr lang="en-US" sz="1400" b="1">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p:cNvSpPr txBox="1">
            <a:spLocks noChangeArrowheads="1"/>
          </p:cNvSpPr>
          <p:nvPr/>
        </p:nvSpPr>
        <p:spPr bwMode="auto">
          <a:xfrm>
            <a:off x="152400" y="304800"/>
            <a:ext cx="3244850" cy="366713"/>
          </a:xfrm>
          <a:prstGeom prst="rect">
            <a:avLst/>
          </a:prstGeom>
          <a:noFill/>
          <a:ln w="9525">
            <a:noFill/>
            <a:miter lim="800000"/>
            <a:headEnd/>
            <a:tailEnd/>
          </a:ln>
        </p:spPr>
        <p:txBody>
          <a:bodyPr wrap="none">
            <a:spAutoFit/>
          </a:bodyPr>
          <a:lstStyle/>
          <a:p>
            <a:r>
              <a:rPr lang="en-US" sz="1800" b="1">
                <a:solidFill>
                  <a:schemeClr val="bg1"/>
                </a:solidFill>
              </a:rPr>
              <a:t>Understanding API and AYP</a:t>
            </a:r>
          </a:p>
        </p:txBody>
      </p:sp>
      <p:sp>
        <p:nvSpPr>
          <p:cNvPr id="14339" name="Text Box 5"/>
          <p:cNvSpPr txBox="1">
            <a:spLocks noChangeArrowheads="1"/>
          </p:cNvSpPr>
          <p:nvPr/>
        </p:nvSpPr>
        <p:spPr bwMode="auto">
          <a:xfrm>
            <a:off x="273050" y="1746250"/>
            <a:ext cx="3536950" cy="1377950"/>
          </a:xfrm>
          <a:prstGeom prst="rect">
            <a:avLst/>
          </a:prstGeom>
          <a:noFill/>
          <a:ln w="9525">
            <a:solidFill>
              <a:schemeClr val="bg1"/>
            </a:solidFill>
            <a:miter lim="800000"/>
            <a:headEnd/>
            <a:tailEnd/>
          </a:ln>
        </p:spPr>
        <p:txBody>
          <a:bodyPr wrap="none">
            <a:spAutoFit/>
          </a:bodyPr>
          <a:lstStyle/>
          <a:p>
            <a:endParaRPr lang="en-US" sz="1400" b="1">
              <a:solidFill>
                <a:schemeClr val="bg1"/>
              </a:solidFill>
            </a:endParaRPr>
          </a:p>
          <a:p>
            <a:r>
              <a:rPr lang="en-US" sz="1400" b="1">
                <a:solidFill>
                  <a:srgbClr val="FFFF00"/>
                </a:solidFill>
              </a:rPr>
              <a:t>API = Academic Performance Index</a:t>
            </a:r>
          </a:p>
          <a:p>
            <a:endParaRPr lang="en-US" sz="1400" b="1">
              <a:solidFill>
                <a:srgbClr val="FFFF00"/>
              </a:solidFill>
            </a:endParaRPr>
          </a:p>
          <a:p>
            <a:pPr>
              <a:buFontTx/>
              <a:buChar char="•"/>
            </a:pPr>
            <a:r>
              <a:rPr lang="en-US" sz="1400">
                <a:solidFill>
                  <a:schemeClr val="bg1"/>
                </a:solidFill>
              </a:rPr>
              <a:t>  How much a school is improving year to </a:t>
            </a:r>
          </a:p>
          <a:p>
            <a:r>
              <a:rPr lang="en-US" sz="1400">
                <a:solidFill>
                  <a:schemeClr val="bg1"/>
                </a:solidFill>
              </a:rPr>
              <a:t>   year based on its API. </a:t>
            </a:r>
          </a:p>
          <a:p>
            <a:endParaRPr lang="en-US" sz="1400" b="1">
              <a:solidFill>
                <a:schemeClr val="bg1"/>
              </a:solidFill>
            </a:endParaRPr>
          </a:p>
        </p:txBody>
      </p:sp>
      <p:sp>
        <p:nvSpPr>
          <p:cNvPr id="14340" name="Text Box 6"/>
          <p:cNvSpPr txBox="1">
            <a:spLocks noChangeArrowheads="1"/>
          </p:cNvSpPr>
          <p:nvPr/>
        </p:nvSpPr>
        <p:spPr bwMode="auto">
          <a:xfrm>
            <a:off x="304800" y="4724400"/>
            <a:ext cx="3429000" cy="1377950"/>
          </a:xfrm>
          <a:prstGeom prst="rect">
            <a:avLst/>
          </a:prstGeom>
          <a:noFill/>
          <a:ln w="9525">
            <a:solidFill>
              <a:schemeClr val="bg1"/>
            </a:solidFill>
            <a:miter lim="800000"/>
            <a:headEnd/>
            <a:tailEnd/>
          </a:ln>
        </p:spPr>
        <p:txBody>
          <a:bodyPr wrap="none">
            <a:spAutoFit/>
          </a:bodyPr>
          <a:lstStyle/>
          <a:p>
            <a:endParaRPr lang="en-US" sz="1400" b="1">
              <a:solidFill>
                <a:schemeClr val="bg1"/>
              </a:solidFill>
            </a:endParaRPr>
          </a:p>
          <a:p>
            <a:r>
              <a:rPr lang="en-US" sz="1400" b="1">
                <a:solidFill>
                  <a:srgbClr val="FFFF00"/>
                </a:solidFill>
              </a:rPr>
              <a:t>AYP = Adequate Yearly Performance</a:t>
            </a:r>
          </a:p>
          <a:p>
            <a:endParaRPr lang="en-US" sz="1400" b="1">
              <a:solidFill>
                <a:schemeClr val="bg1"/>
              </a:solidFill>
            </a:endParaRPr>
          </a:p>
          <a:p>
            <a:pPr>
              <a:buFontTx/>
              <a:buChar char="•"/>
            </a:pPr>
            <a:r>
              <a:rPr lang="en-US" sz="1400">
                <a:solidFill>
                  <a:schemeClr val="bg1"/>
                </a:solidFill>
              </a:rPr>
              <a:t>  How well schools are meeting common</a:t>
            </a:r>
          </a:p>
          <a:p>
            <a:r>
              <a:rPr lang="en-US" sz="1400">
                <a:solidFill>
                  <a:schemeClr val="bg1"/>
                </a:solidFill>
              </a:rPr>
              <a:t>   standards of academic performance.</a:t>
            </a:r>
          </a:p>
          <a:p>
            <a:endParaRPr lang="en-US" sz="1400" b="1">
              <a:solidFill>
                <a:schemeClr val="bg1"/>
              </a:solidFill>
            </a:endParaRPr>
          </a:p>
        </p:txBody>
      </p:sp>
      <p:sp>
        <p:nvSpPr>
          <p:cNvPr id="14341" name="AutoShape 7"/>
          <p:cNvSpPr>
            <a:spLocks noChangeArrowheads="1"/>
          </p:cNvSpPr>
          <p:nvPr/>
        </p:nvSpPr>
        <p:spPr bwMode="auto">
          <a:xfrm>
            <a:off x="3886200" y="2286000"/>
            <a:ext cx="457200" cy="304800"/>
          </a:xfrm>
          <a:prstGeom prst="rightArrow">
            <a:avLst>
              <a:gd name="adj1" fmla="val 50000"/>
              <a:gd name="adj2" fmla="val 37500"/>
            </a:avLst>
          </a:prstGeom>
          <a:solidFill>
            <a:schemeClr val="accent1"/>
          </a:solidFill>
          <a:ln w="9525">
            <a:solidFill>
              <a:schemeClr val="tx1"/>
            </a:solidFill>
            <a:miter lim="800000"/>
            <a:headEnd/>
            <a:tailEnd/>
          </a:ln>
        </p:spPr>
        <p:txBody>
          <a:bodyPr wrap="none" anchor="ctr"/>
          <a:lstStyle/>
          <a:p>
            <a:endParaRPr lang="en-US"/>
          </a:p>
        </p:txBody>
      </p:sp>
      <p:sp>
        <p:nvSpPr>
          <p:cNvPr id="14342" name="Text Box 8"/>
          <p:cNvSpPr txBox="1">
            <a:spLocks noChangeArrowheads="1"/>
          </p:cNvSpPr>
          <p:nvPr/>
        </p:nvSpPr>
        <p:spPr bwMode="auto">
          <a:xfrm>
            <a:off x="4343400" y="1066800"/>
            <a:ext cx="4675188" cy="3400425"/>
          </a:xfrm>
          <a:prstGeom prst="rect">
            <a:avLst/>
          </a:prstGeom>
          <a:noFill/>
          <a:ln w="9525">
            <a:noFill/>
            <a:miter lim="800000"/>
            <a:headEnd/>
            <a:tailEnd/>
          </a:ln>
        </p:spPr>
        <p:txBody>
          <a:bodyPr wrap="none">
            <a:spAutoFit/>
          </a:bodyPr>
          <a:lstStyle/>
          <a:p>
            <a:r>
              <a:rPr lang="en-US" sz="1400" b="1">
                <a:solidFill>
                  <a:srgbClr val="FFFF00"/>
                </a:solidFill>
              </a:rPr>
              <a:t>API Target 800 (Range 200 to 1000)</a:t>
            </a:r>
          </a:p>
          <a:p>
            <a:r>
              <a:rPr lang="en-US" sz="1400" b="1">
                <a:solidFill>
                  <a:srgbClr val="FFFF00"/>
                </a:solidFill>
              </a:rPr>
              <a:t/>
            </a:r>
            <a:br>
              <a:rPr lang="en-US" sz="1400" b="1">
                <a:solidFill>
                  <a:srgbClr val="FFFF00"/>
                </a:solidFill>
              </a:rPr>
            </a:br>
            <a:r>
              <a:rPr lang="en-US" sz="1200" u="sng">
                <a:solidFill>
                  <a:srgbClr val="FFFF00"/>
                </a:solidFill>
              </a:rPr>
              <a:t>2008 Base</a:t>
            </a:r>
            <a:r>
              <a:rPr lang="en-US" sz="1200">
                <a:solidFill>
                  <a:srgbClr val="FFFF00"/>
                </a:solidFill>
              </a:rPr>
              <a:t>	</a:t>
            </a:r>
            <a:r>
              <a:rPr lang="en-US" sz="1200" u="sng">
                <a:solidFill>
                  <a:srgbClr val="FFFF00"/>
                </a:solidFill>
              </a:rPr>
              <a:t>2008-09 Target</a:t>
            </a:r>
            <a:endParaRPr lang="en-US" sz="1400" b="1" u="sng">
              <a:solidFill>
                <a:srgbClr val="FFFF00"/>
              </a:solidFill>
            </a:endParaRPr>
          </a:p>
          <a:p>
            <a:endParaRPr lang="en-US" sz="1400" b="1">
              <a:solidFill>
                <a:srgbClr val="FFFF00"/>
              </a:solidFill>
            </a:endParaRPr>
          </a:p>
          <a:p>
            <a:pPr>
              <a:lnSpc>
                <a:spcPct val="150000"/>
              </a:lnSpc>
            </a:pPr>
            <a:r>
              <a:rPr lang="en-US" sz="1200">
                <a:solidFill>
                  <a:schemeClr val="bg1"/>
                </a:solidFill>
              </a:rPr>
              <a:t>200 – 690	5% of the difference between Base API target of 800</a:t>
            </a:r>
            <a:br>
              <a:rPr lang="en-US" sz="1200">
                <a:solidFill>
                  <a:schemeClr val="bg1"/>
                </a:solidFill>
              </a:rPr>
            </a:br>
            <a:r>
              <a:rPr lang="en-US" sz="1200">
                <a:solidFill>
                  <a:schemeClr val="bg1"/>
                </a:solidFill>
              </a:rPr>
              <a:t>691 – 795	Gain of 5 points</a:t>
            </a:r>
          </a:p>
          <a:p>
            <a:pPr>
              <a:lnSpc>
                <a:spcPct val="150000"/>
              </a:lnSpc>
            </a:pPr>
            <a:r>
              <a:rPr lang="en-US" sz="1200">
                <a:solidFill>
                  <a:schemeClr val="bg1"/>
                </a:solidFill>
              </a:rPr>
              <a:t>796	Gain of 4 points</a:t>
            </a:r>
          </a:p>
          <a:p>
            <a:pPr>
              <a:lnSpc>
                <a:spcPct val="150000"/>
              </a:lnSpc>
            </a:pPr>
            <a:r>
              <a:rPr lang="en-US" sz="1200">
                <a:solidFill>
                  <a:schemeClr val="bg1"/>
                </a:solidFill>
              </a:rPr>
              <a:t>797	Gain of 3 points</a:t>
            </a:r>
          </a:p>
          <a:p>
            <a:pPr>
              <a:lnSpc>
                <a:spcPct val="150000"/>
              </a:lnSpc>
            </a:pPr>
            <a:r>
              <a:rPr lang="en-US" sz="1200">
                <a:solidFill>
                  <a:schemeClr val="bg1"/>
                </a:solidFill>
              </a:rPr>
              <a:t>798	Gain of 2 points</a:t>
            </a:r>
          </a:p>
          <a:p>
            <a:pPr>
              <a:lnSpc>
                <a:spcPct val="150000"/>
              </a:lnSpc>
            </a:pPr>
            <a:r>
              <a:rPr lang="en-US" sz="1200">
                <a:solidFill>
                  <a:schemeClr val="bg1"/>
                </a:solidFill>
              </a:rPr>
              <a:t>799	Gain of 1 point</a:t>
            </a:r>
          </a:p>
          <a:p>
            <a:pPr>
              <a:lnSpc>
                <a:spcPct val="150000"/>
              </a:lnSpc>
            </a:pPr>
            <a:r>
              <a:rPr lang="en-US" sz="1200">
                <a:solidFill>
                  <a:schemeClr val="bg1"/>
                </a:solidFill>
              </a:rPr>
              <a:t>800 or more	Must maintain at least 800</a:t>
            </a:r>
            <a:r>
              <a:rPr lang="en-US" sz="1400" b="1">
                <a:solidFill>
                  <a:srgbClr val="FFFF00"/>
                </a:solidFill>
              </a:rPr>
              <a:t/>
            </a:r>
            <a:br>
              <a:rPr lang="en-US" sz="1400" b="1">
                <a:solidFill>
                  <a:srgbClr val="FFFF00"/>
                </a:solidFill>
              </a:rPr>
            </a:br>
            <a:endParaRPr lang="en-US" sz="1400" b="1">
              <a:solidFill>
                <a:srgbClr val="FFFF00"/>
              </a:solidFill>
            </a:endParaRPr>
          </a:p>
          <a:p>
            <a:endParaRPr lang="en-US" sz="1200">
              <a:solidFill>
                <a:schemeClr val="bg1"/>
              </a:solidFill>
            </a:endParaRPr>
          </a:p>
        </p:txBody>
      </p:sp>
      <p:sp>
        <p:nvSpPr>
          <p:cNvPr id="14343" name="Line 9"/>
          <p:cNvSpPr>
            <a:spLocks noChangeShapeType="1"/>
          </p:cNvSpPr>
          <p:nvPr/>
        </p:nvSpPr>
        <p:spPr bwMode="auto">
          <a:xfrm>
            <a:off x="381000" y="3886200"/>
            <a:ext cx="8534400" cy="0"/>
          </a:xfrm>
          <a:prstGeom prst="line">
            <a:avLst/>
          </a:prstGeom>
          <a:noFill/>
          <a:ln w="9525">
            <a:solidFill>
              <a:schemeClr val="bg1"/>
            </a:solidFill>
            <a:round/>
            <a:headEnd/>
            <a:tailEnd/>
          </a:ln>
        </p:spPr>
        <p:txBody>
          <a:bodyPr/>
          <a:lstStyle/>
          <a:p>
            <a:endParaRPr lang="en-US"/>
          </a:p>
        </p:txBody>
      </p:sp>
      <p:sp>
        <p:nvSpPr>
          <p:cNvPr id="14344" name="Text Box 10"/>
          <p:cNvSpPr txBox="1">
            <a:spLocks noChangeArrowheads="1"/>
          </p:cNvSpPr>
          <p:nvPr/>
        </p:nvSpPr>
        <p:spPr bwMode="auto">
          <a:xfrm>
            <a:off x="4337050" y="4038600"/>
            <a:ext cx="4802188" cy="2678113"/>
          </a:xfrm>
          <a:prstGeom prst="rect">
            <a:avLst/>
          </a:prstGeom>
          <a:noFill/>
          <a:ln w="9525">
            <a:noFill/>
            <a:miter lim="800000"/>
            <a:headEnd/>
            <a:tailEnd/>
          </a:ln>
        </p:spPr>
        <p:txBody>
          <a:bodyPr wrap="none">
            <a:spAutoFit/>
          </a:bodyPr>
          <a:lstStyle/>
          <a:p>
            <a:r>
              <a:rPr lang="en-US" sz="1400" b="1" dirty="0">
                <a:solidFill>
                  <a:srgbClr val="FFFF00"/>
                </a:solidFill>
              </a:rPr>
              <a:t>AYP Target % </a:t>
            </a:r>
            <a:r>
              <a:rPr lang="en-US" sz="1400" b="1" dirty="0" smtClean="0">
                <a:solidFill>
                  <a:srgbClr val="FFFF00"/>
                </a:solidFill>
              </a:rPr>
              <a:t>Proficient - 2009</a:t>
            </a:r>
            <a:r>
              <a:rPr lang="en-US" sz="1400" b="1" dirty="0">
                <a:solidFill>
                  <a:srgbClr val="FFFF00"/>
                </a:solidFill>
              </a:rPr>
              <a:t/>
            </a:r>
            <a:br>
              <a:rPr lang="en-US" sz="1400" b="1" dirty="0">
                <a:solidFill>
                  <a:srgbClr val="FFFF00"/>
                </a:solidFill>
              </a:rPr>
            </a:br>
            <a:endParaRPr lang="en-US" sz="1400" b="1" dirty="0">
              <a:solidFill>
                <a:srgbClr val="FFFF00"/>
              </a:solidFill>
            </a:endParaRPr>
          </a:p>
          <a:p>
            <a:r>
              <a:rPr lang="en-US" sz="1400" dirty="0">
                <a:solidFill>
                  <a:schemeClr val="bg1"/>
                </a:solidFill>
              </a:rPr>
              <a:t>School and all subgroups must meet AYP Target Proficient</a:t>
            </a:r>
            <a:br>
              <a:rPr lang="en-US" sz="1400" dirty="0">
                <a:solidFill>
                  <a:schemeClr val="bg1"/>
                </a:solidFill>
              </a:rPr>
            </a:br>
            <a:r>
              <a:rPr lang="en-US" sz="1400" dirty="0">
                <a:solidFill>
                  <a:schemeClr val="bg1"/>
                </a:solidFill>
              </a:rPr>
              <a:t>Level for Math and English Language Arts.</a:t>
            </a:r>
          </a:p>
          <a:p>
            <a:endParaRPr lang="en-US" sz="1400" dirty="0">
              <a:solidFill>
                <a:schemeClr val="bg1"/>
              </a:solidFill>
            </a:endParaRPr>
          </a:p>
          <a:p>
            <a:r>
              <a:rPr lang="en-US" sz="1400" u="sng" dirty="0">
                <a:solidFill>
                  <a:schemeClr val="bg1"/>
                </a:solidFill>
              </a:rPr>
              <a:t>Elementary / Middle Schools</a:t>
            </a:r>
          </a:p>
          <a:p>
            <a:r>
              <a:rPr lang="en-US" sz="1400" dirty="0">
                <a:solidFill>
                  <a:schemeClr val="bg1"/>
                </a:solidFill>
              </a:rPr>
              <a:t>Math = 			46.0%</a:t>
            </a:r>
          </a:p>
          <a:p>
            <a:r>
              <a:rPr lang="en-US" sz="1400" dirty="0">
                <a:solidFill>
                  <a:schemeClr val="bg1"/>
                </a:solidFill>
              </a:rPr>
              <a:t>English-Language Arts = 	47.5%</a:t>
            </a:r>
          </a:p>
          <a:p>
            <a:endParaRPr lang="en-US" sz="1400" dirty="0">
              <a:solidFill>
                <a:schemeClr val="bg1"/>
              </a:solidFill>
            </a:endParaRPr>
          </a:p>
          <a:p>
            <a:r>
              <a:rPr lang="en-US" sz="1400" u="sng" dirty="0">
                <a:solidFill>
                  <a:schemeClr val="bg1"/>
                </a:solidFill>
              </a:rPr>
              <a:t>High School</a:t>
            </a:r>
          </a:p>
          <a:p>
            <a:r>
              <a:rPr lang="en-US" sz="1400" dirty="0">
                <a:solidFill>
                  <a:schemeClr val="bg1"/>
                </a:solidFill>
              </a:rPr>
              <a:t>Math = 			44.5%</a:t>
            </a:r>
          </a:p>
          <a:p>
            <a:r>
              <a:rPr lang="en-US" sz="1400" dirty="0">
                <a:solidFill>
                  <a:schemeClr val="bg1"/>
                </a:solidFill>
              </a:rPr>
              <a:t>English-Language Arts = 	43.5%</a:t>
            </a:r>
          </a:p>
        </p:txBody>
      </p:sp>
      <p:sp>
        <p:nvSpPr>
          <p:cNvPr id="14345" name="AutoShape 11"/>
          <p:cNvSpPr>
            <a:spLocks noChangeArrowheads="1"/>
          </p:cNvSpPr>
          <p:nvPr/>
        </p:nvSpPr>
        <p:spPr bwMode="auto">
          <a:xfrm>
            <a:off x="3810000" y="5181600"/>
            <a:ext cx="457200" cy="304800"/>
          </a:xfrm>
          <a:prstGeom prst="rightArrow">
            <a:avLst>
              <a:gd name="adj1" fmla="val 50000"/>
              <a:gd name="adj2" fmla="val 37500"/>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457200" y="1143000"/>
            <a:ext cx="7334828" cy="4585871"/>
          </a:xfrm>
          <a:prstGeom prst="rect">
            <a:avLst/>
          </a:prstGeom>
          <a:noFill/>
          <a:ln w="9525">
            <a:noFill/>
            <a:miter lim="800000"/>
            <a:headEnd/>
            <a:tailEnd/>
          </a:ln>
        </p:spPr>
        <p:txBody>
          <a:bodyPr wrap="none">
            <a:spAutoFit/>
          </a:bodyPr>
          <a:lstStyle/>
          <a:p>
            <a:r>
              <a:rPr lang="en-US" sz="1800" b="1" dirty="0">
                <a:solidFill>
                  <a:srgbClr val="FFFF00"/>
                </a:solidFill>
              </a:rPr>
              <a:t>Adequate Yearly Performance (AYP)</a:t>
            </a:r>
          </a:p>
          <a:p>
            <a:endParaRPr lang="en-US" sz="1800" b="1" dirty="0">
              <a:solidFill>
                <a:srgbClr val="FFFF00"/>
              </a:solidFill>
            </a:endParaRPr>
          </a:p>
          <a:p>
            <a:endParaRPr lang="en-US" sz="1800" b="1" dirty="0">
              <a:solidFill>
                <a:srgbClr val="FFFF00"/>
              </a:solidFill>
            </a:endParaRPr>
          </a:p>
          <a:p>
            <a:pPr>
              <a:buFontTx/>
              <a:buChar char="•"/>
            </a:pPr>
            <a:r>
              <a:rPr lang="en-US" sz="1400" b="1" dirty="0">
                <a:solidFill>
                  <a:schemeClr val="bg1"/>
                </a:solidFill>
              </a:rPr>
              <a:t>  </a:t>
            </a:r>
            <a:r>
              <a:rPr lang="en-US" sz="1400" dirty="0">
                <a:solidFill>
                  <a:schemeClr val="bg1"/>
                </a:solidFill>
              </a:rPr>
              <a:t>AYP Is a Series of academic goals set by state</a:t>
            </a:r>
          </a:p>
          <a:p>
            <a:pPr>
              <a:buFontTx/>
              <a:buChar char="•"/>
            </a:pPr>
            <a:endParaRPr lang="en-US" sz="1400" dirty="0">
              <a:solidFill>
                <a:schemeClr val="bg1"/>
              </a:solidFill>
            </a:endParaRPr>
          </a:p>
          <a:p>
            <a:pPr>
              <a:buFontTx/>
              <a:buChar char="•"/>
            </a:pPr>
            <a:r>
              <a:rPr lang="en-US" sz="1400" dirty="0">
                <a:solidFill>
                  <a:schemeClr val="bg1"/>
                </a:solidFill>
              </a:rPr>
              <a:t>  Criteria:</a:t>
            </a:r>
          </a:p>
          <a:p>
            <a:pPr>
              <a:buFontTx/>
              <a:buChar char="•"/>
            </a:pPr>
            <a:endParaRPr lang="en-US" sz="1400" dirty="0">
              <a:solidFill>
                <a:schemeClr val="bg1"/>
              </a:solidFill>
            </a:endParaRPr>
          </a:p>
          <a:p>
            <a:r>
              <a:rPr lang="en-US" sz="1400" dirty="0">
                <a:solidFill>
                  <a:schemeClr val="bg1"/>
                </a:solidFill>
              </a:rPr>
              <a:t>	1. Student Participation on Statewide tests</a:t>
            </a:r>
          </a:p>
          <a:p>
            <a:endParaRPr lang="en-US" sz="1400" dirty="0">
              <a:solidFill>
                <a:schemeClr val="bg1"/>
              </a:solidFill>
            </a:endParaRPr>
          </a:p>
          <a:p>
            <a:r>
              <a:rPr lang="en-US" sz="1400" dirty="0">
                <a:solidFill>
                  <a:schemeClr val="bg1"/>
                </a:solidFill>
              </a:rPr>
              <a:t>	2.  % of students scoring at the “Proficiency Level” or above in English</a:t>
            </a:r>
          </a:p>
          <a:p>
            <a:r>
              <a:rPr lang="en-US" sz="1400" dirty="0">
                <a:solidFill>
                  <a:schemeClr val="bg1"/>
                </a:solidFill>
              </a:rPr>
              <a:t>	     Language Arts (ELA) and Math (</a:t>
            </a:r>
            <a:r>
              <a:rPr lang="en-US" sz="1400" u="sng" dirty="0" err="1">
                <a:solidFill>
                  <a:schemeClr val="bg1"/>
                </a:solidFill>
              </a:rPr>
              <a:t>Schoolwide</a:t>
            </a:r>
            <a:r>
              <a:rPr lang="en-US" sz="1400" dirty="0">
                <a:solidFill>
                  <a:schemeClr val="bg1"/>
                </a:solidFill>
              </a:rPr>
              <a:t> and </a:t>
            </a:r>
            <a:r>
              <a:rPr lang="en-US" sz="1400" u="sng" dirty="0">
                <a:solidFill>
                  <a:schemeClr val="bg1"/>
                </a:solidFill>
              </a:rPr>
              <a:t>Subgroups</a:t>
            </a:r>
            <a:r>
              <a:rPr lang="en-US" sz="1400" dirty="0">
                <a:solidFill>
                  <a:schemeClr val="bg1"/>
                </a:solidFill>
              </a:rPr>
              <a:t>)</a:t>
            </a:r>
            <a:br>
              <a:rPr lang="en-US" sz="1400" dirty="0">
                <a:solidFill>
                  <a:schemeClr val="bg1"/>
                </a:solidFill>
              </a:rPr>
            </a:br>
            <a:endParaRPr lang="en-US" sz="1400" dirty="0">
              <a:solidFill>
                <a:schemeClr val="bg1"/>
              </a:solidFill>
            </a:endParaRPr>
          </a:p>
          <a:p>
            <a:r>
              <a:rPr lang="en-US" sz="1400" dirty="0">
                <a:solidFill>
                  <a:schemeClr val="bg1"/>
                </a:solidFill>
              </a:rPr>
              <a:t>	3.  API Growth (min of </a:t>
            </a:r>
            <a:r>
              <a:rPr lang="en-US" sz="1400" dirty="0" smtClean="0">
                <a:solidFill>
                  <a:schemeClr val="bg1"/>
                </a:solidFill>
              </a:rPr>
              <a:t>620 </a:t>
            </a:r>
            <a:r>
              <a:rPr lang="en-US" sz="1400" dirty="0">
                <a:solidFill>
                  <a:schemeClr val="bg1"/>
                </a:solidFill>
              </a:rPr>
              <a:t>School API or 1 point)</a:t>
            </a:r>
            <a:br>
              <a:rPr lang="en-US" sz="1400" dirty="0">
                <a:solidFill>
                  <a:schemeClr val="bg1"/>
                </a:solidFill>
              </a:rPr>
            </a:br>
            <a:r>
              <a:rPr lang="en-US" sz="1400" dirty="0">
                <a:solidFill>
                  <a:schemeClr val="bg1"/>
                </a:solidFill>
              </a:rPr>
              <a:t/>
            </a:r>
            <a:br>
              <a:rPr lang="en-US" sz="1400" dirty="0">
                <a:solidFill>
                  <a:schemeClr val="bg1"/>
                </a:solidFill>
              </a:rPr>
            </a:br>
            <a:r>
              <a:rPr lang="en-US" sz="1400" dirty="0">
                <a:solidFill>
                  <a:schemeClr val="bg1"/>
                </a:solidFill>
              </a:rPr>
              <a:t>	4.  Graduation Rate (at least </a:t>
            </a:r>
            <a:r>
              <a:rPr lang="en-US" sz="1400" dirty="0" smtClean="0">
                <a:solidFill>
                  <a:schemeClr val="bg1"/>
                </a:solidFill>
              </a:rPr>
              <a:t>83%)</a:t>
            </a:r>
            <a:endParaRPr lang="en-US" sz="1400" dirty="0">
              <a:solidFill>
                <a:schemeClr val="bg1"/>
              </a:solidFill>
            </a:endParaRPr>
          </a:p>
          <a:p>
            <a:pPr>
              <a:buFontTx/>
              <a:buChar char="•"/>
            </a:pPr>
            <a:endParaRPr lang="en-US" sz="1400" dirty="0">
              <a:solidFill>
                <a:schemeClr val="bg1"/>
              </a:solidFill>
            </a:endParaRPr>
          </a:p>
          <a:p>
            <a:pPr>
              <a:buFontTx/>
              <a:buChar char="•"/>
            </a:pPr>
            <a:endParaRPr lang="en-US" sz="1400" dirty="0">
              <a:solidFill>
                <a:schemeClr val="bg1"/>
              </a:solidFill>
            </a:endParaRPr>
          </a:p>
          <a:p>
            <a:pPr>
              <a:buFontTx/>
              <a:buChar char="•"/>
            </a:pPr>
            <a:r>
              <a:rPr lang="en-US" sz="1400" dirty="0">
                <a:solidFill>
                  <a:schemeClr val="bg1"/>
                </a:solidFill>
              </a:rPr>
              <a:t>  Subgroups Must Have Significant Student Population To </a:t>
            </a:r>
            <a:r>
              <a:rPr lang="en-US" sz="1400" dirty="0" smtClean="0">
                <a:solidFill>
                  <a:schemeClr val="bg1"/>
                </a:solidFill>
              </a:rPr>
              <a:t>Count</a:t>
            </a:r>
          </a:p>
          <a:p>
            <a:pPr>
              <a:buFontTx/>
              <a:buChar char="•"/>
            </a:pPr>
            <a:endParaRPr lang="en-US" sz="1400" dirty="0" smtClean="0">
              <a:solidFill>
                <a:schemeClr val="bg1"/>
              </a:solidFill>
            </a:endParaRPr>
          </a:p>
          <a:p>
            <a:pPr>
              <a:buFontTx/>
              <a:buChar char="•"/>
            </a:pPr>
            <a:r>
              <a:rPr lang="en-US" sz="1400" dirty="0" smtClean="0">
                <a:solidFill>
                  <a:schemeClr val="bg1"/>
                </a:solidFill>
              </a:rPr>
              <a:t>  Schools that fail to meet AYP for 2 consecutive years go into Program Improvement (PI).</a:t>
            </a:r>
            <a:endParaRPr lang="en-US" sz="1400" dirty="0">
              <a:solidFill>
                <a:schemeClr val="bg1"/>
              </a:solidFill>
            </a:endParaRPr>
          </a:p>
        </p:txBody>
      </p:sp>
      <p:sp>
        <p:nvSpPr>
          <p:cNvPr id="20483" name="Text Box 3"/>
          <p:cNvSpPr txBox="1">
            <a:spLocks noChangeArrowheads="1"/>
          </p:cNvSpPr>
          <p:nvPr/>
        </p:nvSpPr>
        <p:spPr bwMode="auto">
          <a:xfrm>
            <a:off x="152400" y="304800"/>
            <a:ext cx="3244850" cy="366713"/>
          </a:xfrm>
          <a:prstGeom prst="rect">
            <a:avLst/>
          </a:prstGeom>
          <a:noFill/>
          <a:ln w="9525">
            <a:noFill/>
            <a:miter lim="800000"/>
            <a:headEnd/>
            <a:tailEnd/>
          </a:ln>
        </p:spPr>
        <p:txBody>
          <a:bodyPr wrap="none">
            <a:spAutoFit/>
          </a:bodyPr>
          <a:lstStyle/>
          <a:p>
            <a:r>
              <a:rPr lang="en-US" sz="1800" b="1">
                <a:solidFill>
                  <a:schemeClr val="bg1"/>
                </a:solidFill>
              </a:rPr>
              <a:t>Understanding API and AYP</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304800" y="1143000"/>
            <a:ext cx="8458200" cy="5048250"/>
          </a:xfrm>
          <a:prstGeom prst="rect">
            <a:avLst/>
          </a:prstGeom>
          <a:noFill/>
          <a:ln w="9525">
            <a:noFill/>
            <a:miter lim="800000"/>
            <a:headEnd/>
            <a:tailEnd/>
          </a:ln>
        </p:spPr>
        <p:txBody>
          <a:bodyPr>
            <a:spAutoFit/>
          </a:bodyPr>
          <a:lstStyle/>
          <a:p>
            <a:r>
              <a:rPr lang="en-US" sz="1400" b="1">
                <a:solidFill>
                  <a:srgbClr val="FFFF00"/>
                </a:solidFill>
              </a:rPr>
              <a:t>Key Changes to the 2009 AYP and 2009-10 PI Reports </a:t>
            </a:r>
            <a:br>
              <a:rPr lang="en-US" sz="1400" b="1">
                <a:solidFill>
                  <a:srgbClr val="FFFF00"/>
                </a:solidFill>
              </a:rPr>
            </a:br>
            <a:endParaRPr lang="en-US" sz="1400" b="1">
              <a:solidFill>
                <a:srgbClr val="FFFF00"/>
              </a:solidFill>
            </a:endParaRPr>
          </a:p>
          <a:p>
            <a:endParaRPr lang="en-US" sz="1400" b="1">
              <a:solidFill>
                <a:srgbClr val="FFFF00"/>
              </a:solidFill>
            </a:endParaRPr>
          </a:p>
          <a:p>
            <a:pPr>
              <a:buFont typeface="Arial" charset="0"/>
              <a:buChar char="•"/>
            </a:pPr>
            <a:r>
              <a:rPr lang="en-US" sz="1400">
                <a:solidFill>
                  <a:schemeClr val="bg1"/>
                </a:solidFill>
              </a:rPr>
              <a:t>  The required percentage of students proficiency:</a:t>
            </a:r>
            <a:r>
              <a:rPr lang="en-US" sz="1400" b="1">
                <a:solidFill>
                  <a:schemeClr val="bg1"/>
                </a:solidFill>
              </a:rPr>
              <a:t/>
            </a:r>
            <a:br>
              <a:rPr lang="en-US" sz="1400" b="1">
                <a:solidFill>
                  <a:schemeClr val="bg1"/>
                </a:solidFill>
              </a:rPr>
            </a:br>
            <a:endParaRPr lang="en-US" sz="1400">
              <a:solidFill>
                <a:schemeClr val="bg1"/>
              </a:solidFill>
            </a:endParaRPr>
          </a:p>
          <a:p>
            <a:r>
              <a:rPr lang="en-US" sz="1400" u="sng">
                <a:solidFill>
                  <a:srgbClr val="FFFF00"/>
                </a:solidFill>
              </a:rPr>
              <a:t>Elementary Schools &amp; Middle schools</a:t>
            </a:r>
            <a:r>
              <a:rPr lang="en-US" sz="1400">
                <a:solidFill>
                  <a:schemeClr val="bg1"/>
                </a:solidFill>
              </a:rPr>
              <a:t/>
            </a:r>
            <a:br>
              <a:rPr lang="en-US" sz="1400">
                <a:solidFill>
                  <a:schemeClr val="bg1"/>
                </a:solidFill>
              </a:rPr>
            </a:br>
            <a:r>
              <a:rPr lang="en-US" sz="1400">
                <a:solidFill>
                  <a:schemeClr val="bg1"/>
                </a:solidFill>
              </a:rPr>
              <a:t> </a:t>
            </a:r>
          </a:p>
          <a:p>
            <a:r>
              <a:rPr lang="en-US" sz="1400">
                <a:solidFill>
                  <a:schemeClr val="bg1"/>
                </a:solidFill>
              </a:rPr>
              <a:t>English-language arts (ELA)	46.0%</a:t>
            </a:r>
          </a:p>
          <a:p>
            <a:r>
              <a:rPr lang="en-US" sz="1400">
                <a:solidFill>
                  <a:schemeClr val="bg1"/>
                </a:solidFill>
              </a:rPr>
              <a:t>Mathematics 		47.5%</a:t>
            </a:r>
          </a:p>
          <a:p>
            <a:r>
              <a:rPr lang="en-US" sz="1400">
                <a:solidFill>
                  <a:schemeClr val="bg1"/>
                </a:solidFill>
              </a:rPr>
              <a:t> </a:t>
            </a:r>
          </a:p>
          <a:p>
            <a:r>
              <a:rPr lang="en-US" sz="1400" u="sng">
                <a:solidFill>
                  <a:srgbClr val="FFFF00"/>
                </a:solidFill>
              </a:rPr>
              <a:t>High Schools</a:t>
            </a:r>
            <a:r>
              <a:rPr lang="en-US" sz="1400">
                <a:solidFill>
                  <a:schemeClr val="bg1"/>
                </a:solidFill>
              </a:rPr>
              <a:t/>
            </a:r>
            <a:br>
              <a:rPr lang="en-US" sz="1400">
                <a:solidFill>
                  <a:schemeClr val="bg1"/>
                </a:solidFill>
              </a:rPr>
            </a:br>
            <a:endParaRPr lang="en-US" sz="1400">
              <a:solidFill>
                <a:schemeClr val="bg1"/>
              </a:solidFill>
            </a:endParaRPr>
          </a:p>
          <a:p>
            <a:r>
              <a:rPr lang="en-US" sz="1400">
                <a:solidFill>
                  <a:schemeClr val="bg1"/>
                </a:solidFill>
              </a:rPr>
              <a:t>English-language arts (ELA) 	44.5%</a:t>
            </a:r>
            <a:br>
              <a:rPr lang="en-US" sz="1400">
                <a:solidFill>
                  <a:schemeClr val="bg1"/>
                </a:solidFill>
              </a:rPr>
            </a:br>
            <a:r>
              <a:rPr lang="en-US" sz="1400">
                <a:solidFill>
                  <a:schemeClr val="bg1"/>
                </a:solidFill>
              </a:rPr>
              <a:t>Mathematics 		43.5%</a:t>
            </a:r>
          </a:p>
          <a:p>
            <a:endParaRPr lang="en-US" sz="1400">
              <a:solidFill>
                <a:schemeClr val="bg1"/>
              </a:solidFill>
            </a:endParaRPr>
          </a:p>
          <a:p>
            <a:pPr>
              <a:buFont typeface="Arial" charset="0"/>
              <a:buChar char="•"/>
            </a:pPr>
            <a:r>
              <a:rPr lang="en-US" sz="1400">
                <a:solidFill>
                  <a:schemeClr val="bg1"/>
                </a:solidFill>
              </a:rPr>
              <a:t>  To meet the API requirement for AYP purposes, a school must demonstrate a growth of at least one point or a minimum API score of at least </a:t>
            </a:r>
            <a:r>
              <a:rPr lang="en-US" sz="1400">
                <a:solidFill>
                  <a:srgbClr val="FFFF00"/>
                </a:solidFill>
              </a:rPr>
              <a:t>650</a:t>
            </a:r>
            <a:r>
              <a:rPr lang="en-US" sz="1400">
                <a:solidFill>
                  <a:schemeClr val="bg1"/>
                </a:solidFill>
              </a:rPr>
              <a:t>. </a:t>
            </a:r>
          </a:p>
          <a:p>
            <a:endParaRPr lang="en-US" sz="1400">
              <a:solidFill>
                <a:schemeClr val="bg1"/>
              </a:solidFill>
            </a:endParaRPr>
          </a:p>
          <a:p>
            <a:pPr>
              <a:buFont typeface="Arial" charset="0"/>
              <a:buChar char="•"/>
            </a:pPr>
            <a:r>
              <a:rPr lang="en-US" sz="1400">
                <a:solidFill>
                  <a:schemeClr val="bg1"/>
                </a:solidFill>
              </a:rPr>
              <a:t>  To meet the graduation rate requirement, a high school must demonstrate an improvement of at least 0.1 from the previous year’s rate or an improvement in the rate of at least 0.2 in the average two-year rate or a minimum rate of at least 83.1. </a:t>
            </a:r>
          </a:p>
          <a:p>
            <a:endParaRPr lang="en-US" sz="1400">
              <a:solidFill>
                <a:schemeClr val="bg1"/>
              </a:solidFill>
            </a:endParaRPr>
          </a:p>
          <a:p>
            <a:pPr>
              <a:buFont typeface="Arial" charset="0"/>
              <a:buChar char="•"/>
            </a:pPr>
            <a:r>
              <a:rPr lang="en-US" sz="1400">
                <a:solidFill>
                  <a:schemeClr val="bg1"/>
                </a:solidFill>
              </a:rPr>
              <a:t>  The AYP targets will continue to increase annually until 2014.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429000"/>
            <a:ext cx="7315200" cy="3323987"/>
          </a:xfrm>
          <a:prstGeom prst="rect">
            <a:avLst/>
          </a:prstGeom>
        </p:spPr>
        <p:txBody>
          <a:bodyPr wrap="square">
            <a:spAutoFit/>
          </a:bodyPr>
          <a:lstStyle/>
          <a:p>
            <a:pPr lvl="0">
              <a:tabLst>
                <a:tab pos="1143000" algn="l"/>
              </a:tabLst>
            </a:pPr>
            <a:r>
              <a:rPr lang="en-US" sz="1400" dirty="0" smtClean="0">
                <a:solidFill>
                  <a:srgbClr val="FFC000"/>
                </a:solidFill>
                <a:latin typeface="Arial" pitchFamily="34" charset="0"/>
                <a:ea typeface="Times New Roman" pitchFamily="18" charset="0"/>
                <a:cs typeface="Arial" pitchFamily="34" charset="0"/>
              </a:rPr>
              <a:t>Restructure Alternatives</a:t>
            </a:r>
          </a:p>
          <a:p>
            <a:pPr lvl="0">
              <a:buFont typeface="Arial" pitchFamily="34" charset="0"/>
              <a:buChar char="•"/>
              <a:tabLst>
                <a:tab pos="1143000" algn="l"/>
              </a:tabLst>
            </a:pPr>
            <a:endParaRPr lang="en-US" sz="1400" dirty="0" smtClean="0">
              <a:solidFill>
                <a:schemeClr val="bg1"/>
              </a:solidFill>
              <a:latin typeface="Arial" pitchFamily="34" charset="0"/>
              <a:ea typeface="Times New Roman" pitchFamily="18" charset="0"/>
              <a:cs typeface="Arial" pitchFamily="34" charset="0"/>
            </a:endParaRPr>
          </a:p>
          <a:p>
            <a:pPr lvl="0">
              <a:buFont typeface="Arial" pitchFamily="34" charset="0"/>
              <a:buChar char="•"/>
              <a:tabLst>
                <a:tab pos="1143000" algn="l"/>
              </a:tabLst>
            </a:pPr>
            <a:r>
              <a:rPr lang="en-US" sz="1400" dirty="0" smtClean="0">
                <a:solidFill>
                  <a:schemeClr val="bg1"/>
                </a:solidFill>
                <a:latin typeface="Arial" pitchFamily="34" charset="0"/>
                <a:ea typeface="Times New Roman" pitchFamily="18" charset="0"/>
                <a:cs typeface="Arial" pitchFamily="34" charset="0"/>
              </a:rPr>
              <a:t>  Close the school and reopen it as a charter school</a:t>
            </a:r>
          </a:p>
          <a:p>
            <a:pPr lvl="0">
              <a:buFontTx/>
              <a:buChar char="•"/>
              <a:tabLst>
                <a:tab pos="1143000" algn="l"/>
              </a:tabLst>
            </a:pPr>
            <a:endParaRPr lang="en-US" sz="1400" dirty="0" smtClean="0">
              <a:solidFill>
                <a:schemeClr val="bg1"/>
              </a:solidFill>
              <a:latin typeface="Arial" pitchFamily="34" charset="0"/>
              <a:cs typeface="Arial" pitchFamily="34" charset="0"/>
            </a:endParaRPr>
          </a:p>
          <a:p>
            <a:pPr lvl="0" eaLnBrk="0" hangingPunct="0">
              <a:buFontTx/>
              <a:buChar char="•"/>
              <a:tabLst>
                <a:tab pos="1143000" algn="l"/>
              </a:tabLst>
            </a:pPr>
            <a:r>
              <a:rPr lang="en-US" sz="1400" dirty="0" smtClean="0">
                <a:solidFill>
                  <a:schemeClr val="bg1"/>
                </a:solidFill>
                <a:latin typeface="Arial" pitchFamily="34" charset="0"/>
                <a:ea typeface="Times New Roman" pitchFamily="18" charset="0"/>
                <a:cs typeface="Arial" pitchFamily="34" charset="0"/>
              </a:rPr>
              <a:t>  Replace all or most of the school staff (which may include the principal) who are relevant to the failure to make AYP</a:t>
            </a:r>
          </a:p>
          <a:p>
            <a:pPr lvl="0" eaLnBrk="0" hangingPunct="0">
              <a:buFontTx/>
              <a:buChar char="•"/>
              <a:tabLst>
                <a:tab pos="1143000" algn="l"/>
              </a:tabLst>
            </a:pPr>
            <a:endParaRPr lang="en-US" sz="1400" dirty="0" smtClean="0">
              <a:solidFill>
                <a:schemeClr val="bg1"/>
              </a:solidFill>
              <a:latin typeface="Arial" pitchFamily="34" charset="0"/>
              <a:cs typeface="Arial" pitchFamily="34" charset="0"/>
            </a:endParaRPr>
          </a:p>
          <a:p>
            <a:pPr lvl="0" eaLnBrk="0" hangingPunct="0">
              <a:buFontTx/>
              <a:buChar char="•"/>
              <a:tabLst>
                <a:tab pos="1143000" algn="l"/>
              </a:tabLst>
            </a:pPr>
            <a:r>
              <a:rPr lang="en-US" sz="1400" dirty="0" smtClean="0">
                <a:solidFill>
                  <a:schemeClr val="bg1"/>
                </a:solidFill>
                <a:latin typeface="Arial" pitchFamily="34" charset="0"/>
                <a:ea typeface="Times New Roman" pitchFamily="18" charset="0"/>
                <a:cs typeface="Arial" pitchFamily="34" charset="0"/>
              </a:rPr>
              <a:t>  Enter into a contract with an entity, such as a private management company with a demonstrated record of effectiveness, to operate the public school</a:t>
            </a:r>
          </a:p>
          <a:p>
            <a:pPr lvl="0" eaLnBrk="0" hangingPunct="0">
              <a:buFontTx/>
              <a:buChar char="•"/>
              <a:tabLst>
                <a:tab pos="1143000" algn="l"/>
              </a:tabLst>
            </a:pPr>
            <a:endParaRPr lang="en-US" sz="1400" dirty="0" smtClean="0">
              <a:solidFill>
                <a:schemeClr val="bg1"/>
              </a:solidFill>
              <a:latin typeface="Arial" pitchFamily="34" charset="0"/>
              <a:cs typeface="Arial" pitchFamily="34" charset="0"/>
            </a:endParaRPr>
          </a:p>
          <a:p>
            <a:pPr lvl="0" eaLnBrk="0" hangingPunct="0">
              <a:buFontTx/>
              <a:buChar char="•"/>
              <a:tabLst>
                <a:tab pos="1143000" algn="l"/>
              </a:tabLst>
            </a:pPr>
            <a:r>
              <a:rPr lang="en-US" sz="1400" dirty="0" smtClean="0">
                <a:solidFill>
                  <a:schemeClr val="bg1"/>
                </a:solidFill>
                <a:latin typeface="Arial" pitchFamily="34" charset="0"/>
                <a:ea typeface="Times New Roman" pitchFamily="18" charset="0"/>
                <a:cs typeface="Arial" pitchFamily="34" charset="0"/>
              </a:rPr>
              <a:t>  Turn the operation of the school over to the SEA, if permitted under law and agreed to by the state. </a:t>
            </a:r>
            <a:r>
              <a:rPr lang="en-US" sz="1400" b="1" dirty="0" smtClean="0">
                <a:solidFill>
                  <a:schemeClr val="bg1"/>
                </a:solidFill>
                <a:latin typeface="Arial" pitchFamily="34" charset="0"/>
                <a:ea typeface="Times New Roman" pitchFamily="18" charset="0"/>
                <a:cs typeface="Arial" pitchFamily="34" charset="0"/>
              </a:rPr>
              <a:t>(This is not an available option in California.)</a:t>
            </a:r>
          </a:p>
          <a:p>
            <a:pPr lvl="0" eaLnBrk="0" hangingPunct="0">
              <a:tabLst>
                <a:tab pos="1143000" algn="l"/>
              </a:tabLst>
            </a:pPr>
            <a:endParaRPr lang="en-US" sz="1400" dirty="0" smtClean="0">
              <a:solidFill>
                <a:schemeClr val="bg1"/>
              </a:solidFill>
              <a:latin typeface="Arial" pitchFamily="34" charset="0"/>
              <a:cs typeface="Arial" pitchFamily="34" charset="0"/>
            </a:endParaRPr>
          </a:p>
          <a:p>
            <a:pPr lvl="0" eaLnBrk="0" hangingPunct="0">
              <a:buFontTx/>
              <a:buChar char="•"/>
              <a:tabLst>
                <a:tab pos="1143000" algn="l"/>
              </a:tabLst>
            </a:pPr>
            <a:r>
              <a:rPr lang="en-US" sz="1400" dirty="0" smtClean="0">
                <a:solidFill>
                  <a:schemeClr val="bg1"/>
                </a:solidFill>
                <a:latin typeface="Arial" pitchFamily="34" charset="0"/>
                <a:ea typeface="Times New Roman" pitchFamily="18" charset="0"/>
                <a:cs typeface="Arial" pitchFamily="34" charset="0"/>
              </a:rPr>
              <a:t>  Implement any other major restructuring of the school’s governance arrangement that makes fundamental reforms and leads to improved student achievement</a:t>
            </a:r>
            <a:endParaRPr lang="en-US" sz="1400" dirty="0" smtClean="0">
              <a:solidFill>
                <a:schemeClr val="bg1"/>
              </a:solidFill>
              <a:latin typeface="Arial" pitchFamily="34" charset="0"/>
              <a:cs typeface="Arial" pitchFamily="34" charset="0"/>
            </a:endParaRPr>
          </a:p>
        </p:txBody>
      </p:sp>
      <p:sp>
        <p:nvSpPr>
          <p:cNvPr id="2051"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1066800" y="1676400"/>
          <a:ext cx="6553200" cy="1203960"/>
        </p:xfrm>
        <a:graphic>
          <a:graphicData uri="http://schemas.openxmlformats.org/drawingml/2006/table">
            <a:tbl>
              <a:tblPr/>
              <a:tblGrid>
                <a:gridCol w="1092200"/>
                <a:gridCol w="1092200"/>
                <a:gridCol w="1092200"/>
                <a:gridCol w="1092200"/>
                <a:gridCol w="1092200"/>
                <a:gridCol w="1092200"/>
              </a:tblGrid>
              <a:tr h="224444">
                <a:tc>
                  <a:txBody>
                    <a:bodyPr/>
                    <a:lstStyle/>
                    <a:p>
                      <a:pPr algn="ctr"/>
                      <a:r>
                        <a:rPr lang="en-US" sz="1200" dirty="0" smtClean="0">
                          <a:solidFill>
                            <a:schemeClr val="bg1"/>
                          </a:solidFill>
                          <a:latin typeface="Trebuchet MS"/>
                        </a:rPr>
                        <a:t>Year</a:t>
                      </a:r>
                      <a:r>
                        <a:rPr lang="en-US" sz="1200" baseline="0" dirty="0" smtClean="0">
                          <a:solidFill>
                            <a:schemeClr val="bg1"/>
                          </a:solidFill>
                          <a:latin typeface="Trebuchet MS"/>
                        </a:rPr>
                        <a:t> / Did Not Meet AYP</a:t>
                      </a:r>
                      <a:endParaRPr lang="en-US" sz="1200" dirty="0">
                        <a:solidFill>
                          <a:schemeClr val="bg1"/>
                        </a:solidFill>
                        <a:latin typeface="Trebuchet MS"/>
                      </a:endParaRPr>
                    </a:p>
                  </a:txBody>
                  <a:tcPr>
                    <a:lnL>
                      <a:noFill/>
                    </a:lnL>
                    <a:lnR>
                      <a:noFill/>
                    </a:lnR>
                    <a:lnT>
                      <a:noFill/>
                    </a:lnT>
                    <a:lnB>
                      <a:noFill/>
                    </a:lnB>
                    <a:solidFill>
                      <a:srgbClr val="663300"/>
                    </a:solidFill>
                  </a:tcPr>
                </a:tc>
                <a:tc>
                  <a:txBody>
                    <a:bodyPr/>
                    <a:lstStyle/>
                    <a:p>
                      <a:pPr algn="ctr"/>
                      <a:r>
                        <a:rPr lang="en-US" sz="1200" dirty="0">
                          <a:solidFill>
                            <a:schemeClr val="bg1"/>
                          </a:solidFill>
                          <a:latin typeface="Trebuchet MS"/>
                        </a:rPr>
                        <a:t>Three</a:t>
                      </a:r>
                    </a:p>
                  </a:txBody>
                  <a:tcPr>
                    <a:lnL>
                      <a:noFill/>
                    </a:lnL>
                    <a:lnR>
                      <a:noFill/>
                    </a:lnR>
                    <a:lnT>
                      <a:noFill/>
                    </a:lnT>
                    <a:lnB>
                      <a:noFill/>
                    </a:lnB>
                    <a:solidFill>
                      <a:srgbClr val="663300"/>
                    </a:solidFill>
                  </a:tcPr>
                </a:tc>
                <a:tc>
                  <a:txBody>
                    <a:bodyPr/>
                    <a:lstStyle/>
                    <a:p>
                      <a:pPr algn="ctr"/>
                      <a:r>
                        <a:rPr lang="en-US" sz="1200" dirty="0">
                          <a:solidFill>
                            <a:schemeClr val="bg1"/>
                          </a:solidFill>
                          <a:latin typeface="Trebuchet MS"/>
                        </a:rPr>
                        <a:t>Four</a:t>
                      </a:r>
                    </a:p>
                  </a:txBody>
                  <a:tcPr>
                    <a:lnL>
                      <a:noFill/>
                    </a:lnL>
                    <a:lnR>
                      <a:noFill/>
                    </a:lnR>
                    <a:lnT>
                      <a:noFill/>
                    </a:lnT>
                    <a:lnB>
                      <a:noFill/>
                    </a:lnB>
                    <a:solidFill>
                      <a:srgbClr val="663300"/>
                    </a:solidFill>
                  </a:tcPr>
                </a:tc>
                <a:tc>
                  <a:txBody>
                    <a:bodyPr/>
                    <a:lstStyle/>
                    <a:p>
                      <a:pPr algn="ctr"/>
                      <a:r>
                        <a:rPr lang="en-US" sz="1200" dirty="0">
                          <a:solidFill>
                            <a:schemeClr val="bg1"/>
                          </a:solidFill>
                          <a:latin typeface="Trebuchet MS"/>
                        </a:rPr>
                        <a:t>Five</a:t>
                      </a:r>
                    </a:p>
                  </a:txBody>
                  <a:tcPr>
                    <a:lnL>
                      <a:noFill/>
                    </a:lnL>
                    <a:lnR>
                      <a:noFill/>
                    </a:lnR>
                    <a:lnT>
                      <a:noFill/>
                    </a:lnT>
                    <a:lnB>
                      <a:noFill/>
                    </a:lnB>
                    <a:solidFill>
                      <a:srgbClr val="663300"/>
                    </a:solidFill>
                  </a:tcPr>
                </a:tc>
                <a:tc>
                  <a:txBody>
                    <a:bodyPr/>
                    <a:lstStyle/>
                    <a:p>
                      <a:pPr algn="ctr"/>
                      <a:r>
                        <a:rPr lang="en-US" sz="1200" dirty="0">
                          <a:solidFill>
                            <a:schemeClr val="bg1"/>
                          </a:solidFill>
                          <a:latin typeface="Trebuchet MS"/>
                        </a:rPr>
                        <a:t>Six</a:t>
                      </a:r>
                    </a:p>
                  </a:txBody>
                  <a:tcPr>
                    <a:lnL>
                      <a:noFill/>
                    </a:lnL>
                    <a:lnR>
                      <a:noFill/>
                    </a:lnR>
                    <a:lnT>
                      <a:noFill/>
                    </a:lnT>
                    <a:lnB>
                      <a:noFill/>
                    </a:lnB>
                    <a:solidFill>
                      <a:srgbClr val="663300"/>
                    </a:solidFill>
                  </a:tcPr>
                </a:tc>
                <a:tc>
                  <a:txBody>
                    <a:bodyPr/>
                    <a:lstStyle/>
                    <a:p>
                      <a:pPr algn="ctr"/>
                      <a:r>
                        <a:rPr lang="en-US" sz="1200">
                          <a:solidFill>
                            <a:schemeClr val="bg1"/>
                          </a:solidFill>
                          <a:latin typeface="Trebuchet MS"/>
                        </a:rPr>
                        <a:t>Seven</a:t>
                      </a:r>
                    </a:p>
                  </a:txBody>
                  <a:tcPr>
                    <a:lnL>
                      <a:noFill/>
                    </a:lnL>
                    <a:lnR>
                      <a:noFill/>
                    </a:lnR>
                    <a:lnT>
                      <a:noFill/>
                    </a:lnT>
                    <a:lnB>
                      <a:noFill/>
                    </a:lnB>
                    <a:solidFill>
                      <a:srgbClr val="663300"/>
                    </a:solidFill>
                  </a:tcPr>
                </a:tc>
              </a:tr>
              <a:tr h="472440">
                <a:tc>
                  <a:txBody>
                    <a:bodyPr/>
                    <a:lstStyle/>
                    <a:p>
                      <a:pPr algn="ctr"/>
                      <a:endParaRPr lang="en-US" sz="1200">
                        <a:solidFill>
                          <a:schemeClr val="bg1"/>
                        </a:solidFill>
                        <a:latin typeface="Arial"/>
                      </a:endParaRPr>
                    </a:p>
                  </a:txBody>
                  <a:tcPr>
                    <a:lnL>
                      <a:noFill/>
                    </a:lnL>
                    <a:lnR>
                      <a:noFill/>
                    </a:lnR>
                    <a:lnT>
                      <a:noFill/>
                    </a:lnT>
                    <a:lnB>
                      <a:noFill/>
                    </a:lnB>
                  </a:tcPr>
                </a:tc>
                <a:tc>
                  <a:txBody>
                    <a:bodyPr/>
                    <a:lstStyle/>
                    <a:p>
                      <a:pPr algn="ctr"/>
                      <a:r>
                        <a:rPr lang="en-US" sz="1200">
                          <a:solidFill>
                            <a:schemeClr val="bg1"/>
                          </a:solidFill>
                          <a:latin typeface="Arial"/>
                        </a:rPr>
                        <a:t>School Improvement</a:t>
                      </a:r>
                    </a:p>
                  </a:txBody>
                  <a:tcPr>
                    <a:lnL>
                      <a:noFill/>
                    </a:lnL>
                    <a:lnR>
                      <a:noFill/>
                    </a:lnR>
                    <a:lnT>
                      <a:noFill/>
                    </a:lnT>
                    <a:lnB>
                      <a:noFill/>
                    </a:lnB>
                  </a:tcPr>
                </a:tc>
                <a:tc>
                  <a:txBody>
                    <a:bodyPr/>
                    <a:lstStyle/>
                    <a:p>
                      <a:pPr algn="ctr"/>
                      <a:r>
                        <a:rPr lang="en-US" sz="1200">
                          <a:solidFill>
                            <a:schemeClr val="bg1"/>
                          </a:solidFill>
                          <a:latin typeface="Arial"/>
                        </a:rPr>
                        <a:t>School Improvement</a:t>
                      </a:r>
                    </a:p>
                  </a:txBody>
                  <a:tcPr>
                    <a:lnL>
                      <a:noFill/>
                    </a:lnL>
                    <a:lnR>
                      <a:noFill/>
                    </a:lnR>
                    <a:lnT>
                      <a:noFill/>
                    </a:lnT>
                    <a:lnB>
                      <a:noFill/>
                    </a:lnB>
                  </a:tcPr>
                </a:tc>
                <a:tc>
                  <a:txBody>
                    <a:bodyPr/>
                    <a:lstStyle/>
                    <a:p>
                      <a:pPr algn="ctr"/>
                      <a:r>
                        <a:rPr lang="en-US" sz="1200" dirty="0">
                          <a:solidFill>
                            <a:schemeClr val="bg1"/>
                          </a:solidFill>
                          <a:latin typeface="Arial"/>
                        </a:rPr>
                        <a:t>Corrective Action</a:t>
                      </a:r>
                    </a:p>
                  </a:txBody>
                  <a:tcPr>
                    <a:lnL>
                      <a:noFill/>
                    </a:lnL>
                    <a:lnR>
                      <a:noFill/>
                    </a:lnR>
                    <a:lnT>
                      <a:noFill/>
                    </a:lnT>
                    <a:lnB>
                      <a:noFill/>
                    </a:lnB>
                  </a:tcPr>
                </a:tc>
                <a:tc>
                  <a:txBody>
                    <a:bodyPr/>
                    <a:lstStyle/>
                    <a:p>
                      <a:pPr algn="ctr"/>
                      <a:r>
                        <a:rPr lang="en-US" sz="1200" dirty="0">
                          <a:solidFill>
                            <a:schemeClr val="bg1"/>
                          </a:solidFill>
                          <a:latin typeface="Arial"/>
                        </a:rPr>
                        <a:t>Restructuring</a:t>
                      </a:r>
                    </a:p>
                  </a:txBody>
                  <a:tcPr>
                    <a:lnL>
                      <a:noFill/>
                    </a:lnL>
                    <a:lnR>
                      <a:noFill/>
                    </a:lnR>
                    <a:lnT>
                      <a:noFill/>
                    </a:lnT>
                    <a:lnB>
                      <a:noFill/>
                    </a:lnB>
                  </a:tcPr>
                </a:tc>
                <a:tc>
                  <a:txBody>
                    <a:bodyPr/>
                    <a:lstStyle/>
                    <a:p>
                      <a:pPr algn="ctr"/>
                      <a:r>
                        <a:rPr lang="en-US" sz="1200" dirty="0">
                          <a:solidFill>
                            <a:schemeClr val="bg1"/>
                          </a:solidFill>
                          <a:latin typeface="Arial"/>
                        </a:rPr>
                        <a:t>Restructuring</a:t>
                      </a:r>
                    </a:p>
                  </a:txBody>
                  <a:tcPr>
                    <a:lnL>
                      <a:noFill/>
                    </a:lnL>
                    <a:lnR>
                      <a:noFill/>
                    </a:lnR>
                    <a:lnT>
                      <a:noFill/>
                    </a:lnT>
                    <a:lnB>
                      <a:noFill/>
                    </a:lnB>
                  </a:tcPr>
                </a:tc>
              </a:tr>
              <a:tr h="224444">
                <a:tc>
                  <a:txBody>
                    <a:bodyPr/>
                    <a:lstStyle/>
                    <a:p>
                      <a:pPr algn="ctr"/>
                      <a:r>
                        <a:rPr lang="en-US" sz="1200" dirty="0" smtClean="0">
                          <a:solidFill>
                            <a:schemeClr val="bg1"/>
                          </a:solidFill>
                          <a:latin typeface="Arial"/>
                        </a:rPr>
                        <a:t>PI</a:t>
                      </a:r>
                      <a:r>
                        <a:rPr lang="en-US" sz="1200" baseline="0" dirty="0" smtClean="0">
                          <a:solidFill>
                            <a:schemeClr val="bg1"/>
                          </a:solidFill>
                          <a:latin typeface="Arial"/>
                        </a:rPr>
                        <a:t> Year</a:t>
                      </a:r>
                      <a:endParaRPr lang="en-US" sz="1200" dirty="0">
                        <a:solidFill>
                          <a:schemeClr val="bg1"/>
                        </a:solidFill>
                        <a:latin typeface="Arial"/>
                      </a:endParaRPr>
                    </a:p>
                  </a:txBody>
                  <a:tcPr>
                    <a:lnL>
                      <a:noFill/>
                    </a:lnL>
                    <a:lnR>
                      <a:noFill/>
                    </a:lnR>
                    <a:lnT>
                      <a:noFill/>
                    </a:lnT>
                    <a:lnB>
                      <a:noFill/>
                    </a:lnB>
                  </a:tcPr>
                </a:tc>
                <a:tc>
                  <a:txBody>
                    <a:bodyPr/>
                    <a:lstStyle/>
                    <a:p>
                      <a:pPr algn="ctr"/>
                      <a:r>
                        <a:rPr lang="en-US" sz="1200" dirty="0">
                          <a:solidFill>
                            <a:schemeClr val="bg1"/>
                          </a:solidFill>
                          <a:latin typeface="Arial"/>
                        </a:rPr>
                        <a:t>Year 1</a:t>
                      </a:r>
                    </a:p>
                  </a:txBody>
                  <a:tcPr>
                    <a:lnL>
                      <a:noFill/>
                    </a:lnL>
                    <a:lnR>
                      <a:noFill/>
                    </a:lnR>
                    <a:lnT>
                      <a:noFill/>
                    </a:lnT>
                    <a:lnB>
                      <a:noFill/>
                    </a:lnB>
                  </a:tcPr>
                </a:tc>
                <a:tc>
                  <a:txBody>
                    <a:bodyPr/>
                    <a:lstStyle/>
                    <a:p>
                      <a:pPr algn="ctr"/>
                      <a:r>
                        <a:rPr lang="en-US" sz="1200">
                          <a:solidFill>
                            <a:schemeClr val="bg1"/>
                          </a:solidFill>
                          <a:latin typeface="Arial"/>
                        </a:rPr>
                        <a:t>Year 2</a:t>
                      </a:r>
                    </a:p>
                  </a:txBody>
                  <a:tcPr>
                    <a:lnL>
                      <a:noFill/>
                    </a:lnL>
                    <a:lnR>
                      <a:noFill/>
                    </a:lnR>
                    <a:lnT>
                      <a:noFill/>
                    </a:lnT>
                    <a:lnB>
                      <a:noFill/>
                    </a:lnB>
                  </a:tcPr>
                </a:tc>
                <a:tc>
                  <a:txBody>
                    <a:bodyPr/>
                    <a:lstStyle/>
                    <a:p>
                      <a:pPr algn="ctr"/>
                      <a:r>
                        <a:rPr lang="en-US" sz="1200">
                          <a:solidFill>
                            <a:schemeClr val="bg1"/>
                          </a:solidFill>
                          <a:latin typeface="Arial"/>
                        </a:rPr>
                        <a:t>Year 3</a:t>
                      </a:r>
                    </a:p>
                  </a:txBody>
                  <a:tcPr>
                    <a:lnL>
                      <a:noFill/>
                    </a:lnL>
                    <a:lnR>
                      <a:noFill/>
                    </a:lnR>
                    <a:lnT>
                      <a:noFill/>
                    </a:lnT>
                    <a:lnB>
                      <a:noFill/>
                    </a:lnB>
                  </a:tcPr>
                </a:tc>
                <a:tc>
                  <a:txBody>
                    <a:bodyPr/>
                    <a:lstStyle/>
                    <a:p>
                      <a:pPr algn="ctr"/>
                      <a:r>
                        <a:rPr lang="en-US" sz="1200">
                          <a:solidFill>
                            <a:schemeClr val="bg1"/>
                          </a:solidFill>
                          <a:latin typeface="Arial"/>
                        </a:rPr>
                        <a:t>Year 4</a:t>
                      </a:r>
                    </a:p>
                  </a:txBody>
                  <a:tcPr>
                    <a:lnL>
                      <a:noFill/>
                    </a:lnL>
                    <a:lnR>
                      <a:noFill/>
                    </a:lnR>
                    <a:lnT>
                      <a:noFill/>
                    </a:lnT>
                    <a:lnB>
                      <a:noFill/>
                    </a:lnB>
                  </a:tcPr>
                </a:tc>
                <a:tc>
                  <a:txBody>
                    <a:bodyPr/>
                    <a:lstStyle/>
                    <a:p>
                      <a:pPr algn="ctr"/>
                      <a:r>
                        <a:rPr lang="en-US" sz="1200" dirty="0">
                          <a:solidFill>
                            <a:schemeClr val="bg1"/>
                          </a:solidFill>
                          <a:latin typeface="Arial"/>
                        </a:rPr>
                        <a:t>Year 5</a:t>
                      </a:r>
                    </a:p>
                  </a:txBody>
                  <a:tcPr>
                    <a:lnL>
                      <a:noFill/>
                    </a:lnL>
                    <a:lnR>
                      <a:noFill/>
                    </a:lnR>
                    <a:lnT>
                      <a:noFill/>
                    </a:lnT>
                    <a:lnB>
                      <a:noFill/>
                    </a:lnB>
                  </a:tcPr>
                </a:tc>
              </a:tr>
            </a:tbl>
          </a:graphicData>
        </a:graphic>
      </p:graphicFrame>
      <p:sp>
        <p:nvSpPr>
          <p:cNvPr id="9" name="Rectangle 8"/>
          <p:cNvSpPr/>
          <p:nvPr/>
        </p:nvSpPr>
        <p:spPr>
          <a:xfrm>
            <a:off x="609600" y="1066801"/>
            <a:ext cx="5943600" cy="338554"/>
          </a:xfrm>
          <a:prstGeom prst="rect">
            <a:avLst/>
          </a:prstGeom>
        </p:spPr>
        <p:txBody>
          <a:bodyPr wrap="square">
            <a:spAutoFit/>
          </a:bodyPr>
          <a:lstStyle/>
          <a:p>
            <a:r>
              <a:rPr lang="en-US" sz="1600" b="1" dirty="0" smtClean="0">
                <a:solidFill>
                  <a:srgbClr val="FFC000"/>
                </a:solidFill>
                <a:latin typeface="Arial" pitchFamily="34" charset="0"/>
                <a:ea typeface="Times New Roman" pitchFamily="18" charset="0"/>
                <a:cs typeface="Arial" pitchFamily="34" charset="0"/>
              </a:rPr>
              <a:t>Program Improvement School Alternatives – Restructuring</a:t>
            </a:r>
            <a:endParaRPr lang="en-US" sz="1600" dirty="0"/>
          </a:p>
        </p:txBody>
      </p:sp>
      <p:cxnSp>
        <p:nvCxnSpPr>
          <p:cNvPr id="11" name="Straight Connector 10"/>
          <p:cNvCxnSpPr/>
          <p:nvPr/>
        </p:nvCxnSpPr>
        <p:spPr>
          <a:xfrm>
            <a:off x="381000" y="3124200"/>
            <a:ext cx="83058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858000" y="6642556"/>
            <a:ext cx="2362200" cy="215444"/>
          </a:xfrm>
          <a:prstGeom prst="rect">
            <a:avLst/>
          </a:prstGeom>
        </p:spPr>
        <p:txBody>
          <a:bodyPr wrap="square">
            <a:spAutoFit/>
          </a:bodyPr>
          <a:lstStyle/>
          <a:p>
            <a:r>
              <a:rPr lang="en-US" sz="800" dirty="0" smtClean="0">
                <a:hlinkClick r:id="rId2"/>
              </a:rPr>
              <a:t>http://www.cde.ca.gov/TA/ac/ti/schoolpireq.asp</a:t>
            </a:r>
            <a:endParaRPr lang="en-US" sz="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2"/>
          <p:cNvGraphicFramePr>
            <a:graphicFrameLocks noChangeAspect="1"/>
          </p:cNvGraphicFramePr>
          <p:nvPr/>
        </p:nvGraphicFramePr>
        <p:xfrm>
          <a:off x="682625" y="1377950"/>
          <a:ext cx="7413625" cy="4949825"/>
        </p:xfrm>
        <a:graphic>
          <a:graphicData uri="http://schemas.openxmlformats.org/drawingml/2006/chart">
            <c:chart xmlns:c="http://schemas.openxmlformats.org/drawingml/2006/chart" xmlns:r="http://schemas.openxmlformats.org/officeDocument/2006/relationships" r:id="rId3"/>
          </a:graphicData>
        </a:graphic>
      </p:graphicFrame>
      <p:sp>
        <p:nvSpPr>
          <p:cNvPr id="16387" name="Text Box 3"/>
          <p:cNvSpPr txBox="1">
            <a:spLocks noChangeArrowheads="1"/>
          </p:cNvSpPr>
          <p:nvPr/>
        </p:nvSpPr>
        <p:spPr bwMode="auto">
          <a:xfrm>
            <a:off x="76200" y="6292850"/>
            <a:ext cx="8991600" cy="488950"/>
          </a:xfrm>
          <a:prstGeom prst="rect">
            <a:avLst/>
          </a:prstGeom>
          <a:noFill/>
          <a:ln w="9525">
            <a:noFill/>
            <a:miter lim="800000"/>
            <a:headEnd/>
            <a:tailEnd/>
          </a:ln>
        </p:spPr>
        <p:txBody>
          <a:bodyPr>
            <a:spAutoFit/>
          </a:bodyPr>
          <a:lstStyle/>
          <a:p>
            <a:pPr algn="ctr"/>
            <a:r>
              <a:rPr lang="en-US" sz="1600">
                <a:solidFill>
                  <a:schemeClr val="bg1"/>
                </a:solidFill>
              </a:rPr>
              <a:t>API  for elementary schools</a:t>
            </a:r>
            <a:endParaRPr lang="en-US" sz="1600" b="1">
              <a:solidFill>
                <a:schemeClr val="bg1"/>
              </a:solidFill>
            </a:endParaRPr>
          </a:p>
          <a:p>
            <a:pPr algn="ctr"/>
            <a:r>
              <a:rPr lang="en-US" sz="1000" b="1">
                <a:solidFill>
                  <a:schemeClr val="bg1"/>
                </a:solidFill>
              </a:rPr>
              <a:t>                                                                                                   </a:t>
            </a:r>
            <a:r>
              <a:rPr lang="en-US" sz="1000">
                <a:solidFill>
                  <a:schemeClr val="bg1"/>
                </a:solidFill>
              </a:rPr>
              <a:t>Note *Barnard not large enough student population to be statistically relevant.</a:t>
            </a:r>
          </a:p>
        </p:txBody>
      </p:sp>
      <p:sp>
        <p:nvSpPr>
          <p:cNvPr id="16388" name="Text Box 4"/>
          <p:cNvSpPr txBox="1">
            <a:spLocks noChangeArrowheads="1"/>
          </p:cNvSpPr>
          <p:nvPr/>
        </p:nvSpPr>
        <p:spPr bwMode="auto">
          <a:xfrm>
            <a:off x="533400" y="3200400"/>
            <a:ext cx="522288" cy="336550"/>
          </a:xfrm>
          <a:prstGeom prst="rect">
            <a:avLst/>
          </a:prstGeom>
          <a:noFill/>
          <a:ln w="9525">
            <a:noFill/>
            <a:miter lim="800000"/>
            <a:headEnd/>
            <a:tailEnd/>
          </a:ln>
        </p:spPr>
        <p:txBody>
          <a:bodyPr wrap="none">
            <a:spAutoFit/>
          </a:bodyPr>
          <a:lstStyle/>
          <a:p>
            <a:r>
              <a:rPr lang="en-US" sz="1600" b="1">
                <a:solidFill>
                  <a:schemeClr val="bg1"/>
                </a:solidFill>
              </a:rPr>
              <a:t>API</a:t>
            </a:r>
          </a:p>
        </p:txBody>
      </p:sp>
      <p:sp>
        <p:nvSpPr>
          <p:cNvPr id="16389" name="Text Box 6"/>
          <p:cNvSpPr txBox="1">
            <a:spLocks noChangeArrowheads="1"/>
          </p:cNvSpPr>
          <p:nvPr/>
        </p:nvSpPr>
        <p:spPr bwMode="auto">
          <a:xfrm>
            <a:off x="152400" y="304800"/>
            <a:ext cx="3989297" cy="369332"/>
          </a:xfrm>
          <a:prstGeom prst="rect">
            <a:avLst/>
          </a:prstGeom>
          <a:noFill/>
          <a:ln w="9525">
            <a:noFill/>
            <a:miter lim="800000"/>
            <a:headEnd/>
            <a:tailEnd/>
          </a:ln>
        </p:spPr>
        <p:txBody>
          <a:bodyPr wrap="none">
            <a:spAutoFit/>
          </a:bodyPr>
          <a:lstStyle/>
          <a:p>
            <a:r>
              <a:rPr lang="en-US" sz="1800" b="1" dirty="0">
                <a:solidFill>
                  <a:schemeClr val="bg1"/>
                </a:solidFill>
              </a:rPr>
              <a:t>API </a:t>
            </a:r>
            <a:r>
              <a:rPr lang="en-US" sz="1800" b="1" dirty="0" smtClean="0">
                <a:solidFill>
                  <a:schemeClr val="bg1"/>
                </a:solidFill>
              </a:rPr>
              <a:t>5 </a:t>
            </a:r>
            <a:r>
              <a:rPr lang="en-US" sz="1800" b="1" dirty="0" smtClean="0">
                <a:solidFill>
                  <a:schemeClr val="bg1"/>
                </a:solidFill>
              </a:rPr>
              <a:t>Years  </a:t>
            </a:r>
            <a:r>
              <a:rPr lang="en-US" sz="1800" b="1" dirty="0">
                <a:solidFill>
                  <a:schemeClr val="bg1"/>
                </a:solidFill>
              </a:rPr>
              <a:t>- Elementary Schools</a:t>
            </a:r>
          </a:p>
        </p:txBody>
      </p:sp>
      <p:sp>
        <p:nvSpPr>
          <p:cNvPr id="16390" name="Text Box 8"/>
          <p:cNvSpPr txBox="1">
            <a:spLocks noChangeArrowheads="1"/>
          </p:cNvSpPr>
          <p:nvPr/>
        </p:nvSpPr>
        <p:spPr bwMode="auto">
          <a:xfrm>
            <a:off x="7858125" y="2543175"/>
            <a:ext cx="1209675" cy="590550"/>
          </a:xfrm>
          <a:prstGeom prst="rect">
            <a:avLst/>
          </a:prstGeom>
          <a:noFill/>
          <a:ln w="9525">
            <a:solidFill>
              <a:schemeClr val="hlink"/>
            </a:solidFill>
            <a:miter lim="800000"/>
            <a:headEnd/>
            <a:tailEnd/>
          </a:ln>
        </p:spPr>
        <p:txBody>
          <a:bodyPr wrap="none">
            <a:spAutoFit/>
          </a:bodyPr>
          <a:lstStyle/>
          <a:p>
            <a:pPr algn="ctr"/>
            <a:r>
              <a:rPr lang="en-US" sz="1600" b="1">
                <a:solidFill>
                  <a:schemeClr val="bg1"/>
                </a:solidFill>
              </a:rPr>
              <a:t>API Target</a:t>
            </a:r>
          </a:p>
          <a:p>
            <a:pPr algn="ctr"/>
            <a:r>
              <a:rPr lang="en-US" sz="1600" b="1">
                <a:solidFill>
                  <a:schemeClr val="bg1"/>
                </a:solidFill>
              </a:rPr>
              <a:t>800</a:t>
            </a:r>
          </a:p>
        </p:txBody>
      </p:sp>
      <p:sp>
        <p:nvSpPr>
          <p:cNvPr id="16391" name="Line 10"/>
          <p:cNvSpPr>
            <a:spLocks noChangeShapeType="1"/>
          </p:cNvSpPr>
          <p:nvPr/>
        </p:nvSpPr>
        <p:spPr bwMode="auto">
          <a:xfrm>
            <a:off x="1676400" y="3200400"/>
            <a:ext cx="6172200" cy="0"/>
          </a:xfrm>
          <a:prstGeom prst="line">
            <a:avLst/>
          </a:prstGeom>
          <a:noFill/>
          <a:ln w="38100">
            <a:solidFill>
              <a:srgbClr val="FF0000"/>
            </a:solidFill>
            <a:round/>
            <a:headEnd/>
            <a:tailEnd/>
          </a:ln>
        </p:spPr>
        <p:txBody>
          <a:bodyPr/>
          <a:lstStyle/>
          <a:p>
            <a:endParaRPr lang="en-US"/>
          </a:p>
        </p:txBody>
      </p:sp>
      <p:sp>
        <p:nvSpPr>
          <p:cNvPr id="17" name="TextBox 16"/>
          <p:cNvSpPr txBox="1"/>
          <p:nvPr/>
        </p:nvSpPr>
        <p:spPr>
          <a:xfrm>
            <a:off x="8001000" y="3362980"/>
            <a:ext cx="880369" cy="523220"/>
          </a:xfrm>
          <a:prstGeom prst="rect">
            <a:avLst/>
          </a:prstGeom>
          <a:noFill/>
          <a:ln>
            <a:solidFill>
              <a:srgbClr val="FFCC00"/>
            </a:solidFill>
          </a:ln>
        </p:spPr>
        <p:txBody>
          <a:bodyPr wrap="none" rtlCol="0">
            <a:spAutoFit/>
          </a:bodyPr>
          <a:lstStyle/>
          <a:p>
            <a:pPr algn="ctr"/>
            <a:r>
              <a:rPr lang="en-US" sz="1400" b="1" dirty="0" smtClean="0">
                <a:solidFill>
                  <a:srgbClr val="FFCC00"/>
                </a:solidFill>
              </a:rPr>
              <a:t>Similar</a:t>
            </a:r>
          </a:p>
          <a:p>
            <a:pPr algn="ctr"/>
            <a:r>
              <a:rPr lang="en-US" sz="1400" b="1" dirty="0" smtClean="0">
                <a:solidFill>
                  <a:srgbClr val="FFCC00"/>
                </a:solidFill>
              </a:rPr>
              <a:t>Schools</a:t>
            </a:r>
            <a:endParaRPr lang="en-US" sz="1400" b="1" dirty="0">
              <a:solidFill>
                <a:srgbClr val="FFCC00"/>
              </a:solidFill>
            </a:endParaRPr>
          </a:p>
        </p:txBody>
      </p:sp>
      <p:sp>
        <p:nvSpPr>
          <p:cNvPr id="18" name="TextBox 17"/>
          <p:cNvSpPr txBox="1"/>
          <p:nvPr/>
        </p:nvSpPr>
        <p:spPr>
          <a:xfrm>
            <a:off x="2209800" y="2176790"/>
            <a:ext cx="420308" cy="261610"/>
          </a:xfrm>
          <a:prstGeom prst="rect">
            <a:avLst/>
          </a:prstGeom>
          <a:noFill/>
          <a:ln>
            <a:solidFill>
              <a:srgbClr val="FFCC00"/>
            </a:solidFill>
          </a:ln>
        </p:spPr>
        <p:txBody>
          <a:bodyPr wrap="none" rtlCol="0">
            <a:spAutoFit/>
          </a:bodyPr>
          <a:lstStyle/>
          <a:p>
            <a:pPr algn="ctr"/>
            <a:r>
              <a:rPr lang="en-US" sz="1100" b="1" dirty="0" smtClean="0">
                <a:solidFill>
                  <a:srgbClr val="FFCC00"/>
                </a:solidFill>
              </a:rPr>
              <a:t>913</a:t>
            </a:r>
            <a:endParaRPr lang="en-US" sz="1100" b="1" dirty="0">
              <a:solidFill>
                <a:srgbClr val="FFCC00"/>
              </a:solidFill>
            </a:endParaRPr>
          </a:p>
        </p:txBody>
      </p:sp>
      <p:sp>
        <p:nvSpPr>
          <p:cNvPr id="19" name="TextBox 18"/>
          <p:cNvSpPr txBox="1"/>
          <p:nvPr/>
        </p:nvSpPr>
        <p:spPr>
          <a:xfrm>
            <a:off x="3124199" y="2329190"/>
            <a:ext cx="420308" cy="261610"/>
          </a:xfrm>
          <a:prstGeom prst="rect">
            <a:avLst/>
          </a:prstGeom>
          <a:noFill/>
          <a:ln>
            <a:solidFill>
              <a:srgbClr val="FFCC00"/>
            </a:solidFill>
          </a:ln>
        </p:spPr>
        <p:txBody>
          <a:bodyPr wrap="none" rtlCol="0">
            <a:spAutoFit/>
          </a:bodyPr>
          <a:lstStyle/>
          <a:p>
            <a:pPr algn="ctr"/>
            <a:r>
              <a:rPr lang="en-US" sz="1100" b="1" dirty="0" smtClean="0">
                <a:solidFill>
                  <a:srgbClr val="FFCC00"/>
                </a:solidFill>
              </a:rPr>
              <a:t>893</a:t>
            </a:r>
            <a:endParaRPr lang="en-US" sz="1100" b="1" dirty="0">
              <a:solidFill>
                <a:srgbClr val="FFCC00"/>
              </a:solidFill>
            </a:endParaRPr>
          </a:p>
        </p:txBody>
      </p:sp>
      <p:sp>
        <p:nvSpPr>
          <p:cNvPr id="20" name="TextBox 19"/>
          <p:cNvSpPr txBox="1"/>
          <p:nvPr/>
        </p:nvSpPr>
        <p:spPr>
          <a:xfrm>
            <a:off x="3962400" y="2786390"/>
            <a:ext cx="420308" cy="261610"/>
          </a:xfrm>
          <a:prstGeom prst="rect">
            <a:avLst/>
          </a:prstGeom>
          <a:noFill/>
          <a:ln>
            <a:solidFill>
              <a:srgbClr val="FFCC00"/>
            </a:solidFill>
          </a:ln>
        </p:spPr>
        <p:txBody>
          <a:bodyPr wrap="none" rtlCol="0">
            <a:spAutoFit/>
          </a:bodyPr>
          <a:lstStyle/>
          <a:p>
            <a:pPr algn="ctr"/>
            <a:r>
              <a:rPr lang="en-US" sz="1100" b="1" dirty="0" smtClean="0">
                <a:solidFill>
                  <a:srgbClr val="FFCC00"/>
                </a:solidFill>
              </a:rPr>
              <a:t>824</a:t>
            </a:r>
            <a:endParaRPr lang="en-US" sz="1100" b="1" dirty="0">
              <a:solidFill>
                <a:srgbClr val="FFCC00"/>
              </a:solidFill>
            </a:endParaRPr>
          </a:p>
        </p:txBody>
      </p:sp>
      <p:sp>
        <p:nvSpPr>
          <p:cNvPr id="21" name="TextBox 20"/>
          <p:cNvSpPr txBox="1"/>
          <p:nvPr/>
        </p:nvSpPr>
        <p:spPr>
          <a:xfrm>
            <a:off x="4800599" y="2590800"/>
            <a:ext cx="420308" cy="261610"/>
          </a:xfrm>
          <a:prstGeom prst="rect">
            <a:avLst/>
          </a:prstGeom>
          <a:noFill/>
          <a:ln>
            <a:solidFill>
              <a:srgbClr val="FFCC00"/>
            </a:solidFill>
          </a:ln>
        </p:spPr>
        <p:txBody>
          <a:bodyPr wrap="none" rtlCol="0">
            <a:spAutoFit/>
          </a:bodyPr>
          <a:lstStyle/>
          <a:p>
            <a:pPr algn="ctr"/>
            <a:r>
              <a:rPr lang="en-US" sz="1100" b="1" dirty="0" smtClean="0">
                <a:solidFill>
                  <a:srgbClr val="FFCC00"/>
                </a:solidFill>
              </a:rPr>
              <a:t>865</a:t>
            </a:r>
            <a:endParaRPr lang="en-US" sz="1100" b="1" dirty="0">
              <a:solidFill>
                <a:srgbClr val="FFCC00"/>
              </a:solidFill>
            </a:endParaRPr>
          </a:p>
        </p:txBody>
      </p:sp>
      <p:sp>
        <p:nvSpPr>
          <p:cNvPr id="22" name="TextBox 21"/>
          <p:cNvSpPr txBox="1"/>
          <p:nvPr/>
        </p:nvSpPr>
        <p:spPr>
          <a:xfrm>
            <a:off x="5562600" y="3200400"/>
            <a:ext cx="420308" cy="261610"/>
          </a:xfrm>
          <a:prstGeom prst="rect">
            <a:avLst/>
          </a:prstGeom>
          <a:noFill/>
          <a:ln>
            <a:solidFill>
              <a:srgbClr val="FFCC00"/>
            </a:solidFill>
          </a:ln>
        </p:spPr>
        <p:txBody>
          <a:bodyPr wrap="none" rtlCol="0">
            <a:spAutoFit/>
          </a:bodyPr>
          <a:lstStyle/>
          <a:p>
            <a:pPr algn="ctr"/>
            <a:r>
              <a:rPr lang="en-US" sz="1100" b="1" dirty="0" smtClean="0">
                <a:solidFill>
                  <a:srgbClr val="FFCC00"/>
                </a:solidFill>
              </a:rPr>
              <a:t>785</a:t>
            </a:r>
            <a:endParaRPr lang="en-US" sz="1100" b="1" dirty="0">
              <a:solidFill>
                <a:srgbClr val="FFCC00"/>
              </a:solidFill>
            </a:endParaRPr>
          </a:p>
        </p:txBody>
      </p:sp>
      <p:sp>
        <p:nvSpPr>
          <p:cNvPr id="23" name="TextBox 22"/>
          <p:cNvSpPr txBox="1"/>
          <p:nvPr/>
        </p:nvSpPr>
        <p:spPr>
          <a:xfrm>
            <a:off x="6513890" y="3243590"/>
            <a:ext cx="420308" cy="261610"/>
          </a:xfrm>
          <a:prstGeom prst="rect">
            <a:avLst/>
          </a:prstGeom>
          <a:noFill/>
          <a:ln>
            <a:solidFill>
              <a:srgbClr val="FFCC00"/>
            </a:solidFill>
          </a:ln>
        </p:spPr>
        <p:txBody>
          <a:bodyPr wrap="none" rtlCol="0">
            <a:spAutoFit/>
          </a:bodyPr>
          <a:lstStyle/>
          <a:p>
            <a:pPr algn="ctr"/>
            <a:r>
              <a:rPr lang="en-US" sz="1100" b="1" dirty="0" smtClean="0">
                <a:solidFill>
                  <a:srgbClr val="FFCC00"/>
                </a:solidFill>
              </a:rPr>
              <a:t>772</a:t>
            </a:r>
            <a:endParaRPr lang="en-US" sz="1100" b="1" dirty="0">
              <a:solidFill>
                <a:srgbClr val="FFCC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2"/>
          <p:cNvGraphicFramePr>
            <a:graphicFrameLocks noChangeAspect="1"/>
          </p:cNvGraphicFramePr>
          <p:nvPr/>
        </p:nvGraphicFramePr>
        <p:xfrm>
          <a:off x="685800" y="1524000"/>
          <a:ext cx="7391400" cy="4930775"/>
        </p:xfrm>
        <a:graphic>
          <a:graphicData uri="http://schemas.openxmlformats.org/drawingml/2006/chart">
            <c:chart xmlns:c="http://schemas.openxmlformats.org/drawingml/2006/chart" xmlns:r="http://schemas.openxmlformats.org/officeDocument/2006/relationships" r:id="rId3"/>
          </a:graphicData>
        </a:graphic>
      </p:graphicFrame>
      <p:sp>
        <p:nvSpPr>
          <p:cNvPr id="17411" name="Text Box 3"/>
          <p:cNvSpPr txBox="1">
            <a:spLocks noChangeArrowheads="1"/>
          </p:cNvSpPr>
          <p:nvPr/>
        </p:nvSpPr>
        <p:spPr bwMode="auto">
          <a:xfrm>
            <a:off x="533400" y="3200400"/>
            <a:ext cx="522288" cy="336550"/>
          </a:xfrm>
          <a:prstGeom prst="rect">
            <a:avLst/>
          </a:prstGeom>
          <a:noFill/>
          <a:ln w="9525">
            <a:noFill/>
            <a:miter lim="800000"/>
            <a:headEnd/>
            <a:tailEnd/>
          </a:ln>
        </p:spPr>
        <p:txBody>
          <a:bodyPr wrap="none">
            <a:spAutoFit/>
          </a:bodyPr>
          <a:lstStyle/>
          <a:p>
            <a:r>
              <a:rPr lang="en-US" sz="1600" b="1">
                <a:solidFill>
                  <a:schemeClr val="bg1"/>
                </a:solidFill>
              </a:rPr>
              <a:t>API</a:t>
            </a:r>
          </a:p>
        </p:txBody>
      </p:sp>
      <p:sp>
        <p:nvSpPr>
          <p:cNvPr id="17412" name="Text Box 5"/>
          <p:cNvSpPr txBox="1">
            <a:spLocks noChangeArrowheads="1"/>
          </p:cNvSpPr>
          <p:nvPr/>
        </p:nvSpPr>
        <p:spPr bwMode="auto">
          <a:xfrm>
            <a:off x="76200" y="6292850"/>
            <a:ext cx="9067800" cy="488950"/>
          </a:xfrm>
          <a:prstGeom prst="rect">
            <a:avLst/>
          </a:prstGeom>
          <a:noFill/>
          <a:ln w="9525">
            <a:noFill/>
            <a:miter lim="800000"/>
            <a:headEnd/>
            <a:tailEnd/>
          </a:ln>
        </p:spPr>
        <p:txBody>
          <a:bodyPr>
            <a:spAutoFit/>
          </a:bodyPr>
          <a:lstStyle/>
          <a:p>
            <a:pPr algn="ctr"/>
            <a:r>
              <a:rPr lang="en-US" sz="1600">
                <a:solidFill>
                  <a:schemeClr val="bg1"/>
                </a:solidFill>
              </a:rPr>
              <a:t>API closer between schools when comparing ethnic subgroups and socioeconomics.</a:t>
            </a:r>
            <a:r>
              <a:rPr lang="en-US" sz="1600" b="1">
                <a:solidFill>
                  <a:schemeClr val="bg1"/>
                </a:solidFill>
              </a:rPr>
              <a:t>  </a:t>
            </a:r>
          </a:p>
          <a:p>
            <a:r>
              <a:rPr lang="en-US" sz="1000">
                <a:solidFill>
                  <a:schemeClr val="bg1"/>
                </a:solidFill>
              </a:rPr>
              <a:t>                                                                                                            *Dewey and Barnard not large enough student population to be statistically relevant.</a:t>
            </a:r>
          </a:p>
        </p:txBody>
      </p:sp>
      <p:sp>
        <p:nvSpPr>
          <p:cNvPr id="17413" name="Text Box 7"/>
          <p:cNvSpPr txBox="1">
            <a:spLocks noChangeArrowheads="1"/>
          </p:cNvSpPr>
          <p:nvPr/>
        </p:nvSpPr>
        <p:spPr bwMode="auto">
          <a:xfrm>
            <a:off x="152400" y="304800"/>
            <a:ext cx="4819650" cy="366713"/>
          </a:xfrm>
          <a:prstGeom prst="rect">
            <a:avLst/>
          </a:prstGeom>
          <a:noFill/>
          <a:ln w="9525">
            <a:noFill/>
            <a:miter lim="800000"/>
            <a:headEnd/>
            <a:tailEnd/>
          </a:ln>
        </p:spPr>
        <p:txBody>
          <a:bodyPr wrap="none">
            <a:spAutoFit/>
          </a:bodyPr>
          <a:lstStyle/>
          <a:p>
            <a:r>
              <a:rPr lang="en-US" sz="1800" b="1" dirty="0">
                <a:solidFill>
                  <a:schemeClr val="bg1"/>
                </a:solidFill>
              </a:rPr>
              <a:t>API </a:t>
            </a:r>
            <a:r>
              <a:rPr lang="en-US" sz="1800" b="1" dirty="0" smtClean="0">
                <a:solidFill>
                  <a:schemeClr val="bg1"/>
                </a:solidFill>
              </a:rPr>
              <a:t>2009 </a:t>
            </a:r>
            <a:r>
              <a:rPr lang="en-US" sz="1800" b="1" dirty="0">
                <a:solidFill>
                  <a:schemeClr val="bg1"/>
                </a:solidFill>
              </a:rPr>
              <a:t>Breakdown - Elementary Schools</a:t>
            </a:r>
          </a:p>
        </p:txBody>
      </p:sp>
      <p:sp>
        <p:nvSpPr>
          <p:cNvPr id="17414" name="Text Box 10"/>
          <p:cNvSpPr txBox="1">
            <a:spLocks noChangeArrowheads="1"/>
          </p:cNvSpPr>
          <p:nvPr/>
        </p:nvSpPr>
        <p:spPr bwMode="auto">
          <a:xfrm>
            <a:off x="7858125" y="2543175"/>
            <a:ext cx="1209675" cy="590550"/>
          </a:xfrm>
          <a:prstGeom prst="rect">
            <a:avLst/>
          </a:prstGeom>
          <a:noFill/>
          <a:ln w="9525">
            <a:solidFill>
              <a:schemeClr val="hlink"/>
            </a:solidFill>
            <a:miter lim="800000"/>
            <a:headEnd/>
            <a:tailEnd/>
          </a:ln>
        </p:spPr>
        <p:txBody>
          <a:bodyPr wrap="none">
            <a:spAutoFit/>
          </a:bodyPr>
          <a:lstStyle/>
          <a:p>
            <a:pPr algn="ctr"/>
            <a:r>
              <a:rPr lang="en-US" sz="1600" b="1">
                <a:solidFill>
                  <a:schemeClr val="bg1"/>
                </a:solidFill>
              </a:rPr>
              <a:t>API Target</a:t>
            </a:r>
          </a:p>
          <a:p>
            <a:pPr algn="ctr"/>
            <a:r>
              <a:rPr lang="en-US" sz="1600" b="1">
                <a:solidFill>
                  <a:schemeClr val="bg1"/>
                </a:solidFill>
              </a:rPr>
              <a:t>800</a:t>
            </a:r>
          </a:p>
        </p:txBody>
      </p:sp>
      <p:sp>
        <p:nvSpPr>
          <p:cNvPr id="343051" name="Line 11"/>
          <p:cNvSpPr>
            <a:spLocks noChangeShapeType="1"/>
          </p:cNvSpPr>
          <p:nvPr/>
        </p:nvSpPr>
        <p:spPr bwMode="auto">
          <a:xfrm>
            <a:off x="1676400" y="2895600"/>
            <a:ext cx="6172200" cy="0"/>
          </a:xfrm>
          <a:prstGeom prst="line">
            <a:avLst/>
          </a:prstGeom>
          <a:ln w="38100">
            <a:solidFill>
              <a:schemeClr val="accent1"/>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2"/>
          <p:cNvGraphicFramePr>
            <a:graphicFrameLocks noChangeAspect="1"/>
          </p:cNvGraphicFramePr>
          <p:nvPr/>
        </p:nvGraphicFramePr>
        <p:xfrm>
          <a:off x="758825" y="1498600"/>
          <a:ext cx="7364413" cy="4678363"/>
        </p:xfrm>
        <a:graphic>
          <a:graphicData uri="http://schemas.openxmlformats.org/drawingml/2006/chart">
            <c:chart xmlns:c="http://schemas.openxmlformats.org/drawingml/2006/chart" xmlns:r="http://schemas.openxmlformats.org/officeDocument/2006/relationships" r:id="rId3"/>
          </a:graphicData>
        </a:graphic>
      </p:graphicFrame>
      <p:sp>
        <p:nvSpPr>
          <p:cNvPr id="18435" name="Text Box 4"/>
          <p:cNvSpPr txBox="1">
            <a:spLocks noChangeArrowheads="1"/>
          </p:cNvSpPr>
          <p:nvPr/>
        </p:nvSpPr>
        <p:spPr bwMode="auto">
          <a:xfrm>
            <a:off x="381000" y="3200400"/>
            <a:ext cx="522288" cy="336550"/>
          </a:xfrm>
          <a:prstGeom prst="rect">
            <a:avLst/>
          </a:prstGeom>
          <a:noFill/>
          <a:ln w="9525">
            <a:noFill/>
            <a:miter lim="800000"/>
            <a:headEnd/>
            <a:tailEnd/>
          </a:ln>
        </p:spPr>
        <p:txBody>
          <a:bodyPr wrap="none">
            <a:spAutoFit/>
          </a:bodyPr>
          <a:lstStyle/>
          <a:p>
            <a:r>
              <a:rPr lang="en-US" sz="1600" b="1">
                <a:solidFill>
                  <a:schemeClr val="bg1"/>
                </a:solidFill>
              </a:rPr>
              <a:t>API</a:t>
            </a:r>
          </a:p>
        </p:txBody>
      </p:sp>
      <p:sp>
        <p:nvSpPr>
          <p:cNvPr id="18436" name="Text Box 6"/>
          <p:cNvSpPr txBox="1">
            <a:spLocks noChangeArrowheads="1"/>
          </p:cNvSpPr>
          <p:nvPr/>
        </p:nvSpPr>
        <p:spPr bwMode="auto">
          <a:xfrm>
            <a:off x="152400" y="304800"/>
            <a:ext cx="5272088" cy="369888"/>
          </a:xfrm>
          <a:prstGeom prst="rect">
            <a:avLst/>
          </a:prstGeom>
          <a:noFill/>
          <a:ln w="9525">
            <a:noFill/>
            <a:miter lim="800000"/>
            <a:headEnd/>
            <a:tailEnd/>
          </a:ln>
        </p:spPr>
        <p:txBody>
          <a:bodyPr wrap="none">
            <a:spAutoFit/>
          </a:bodyPr>
          <a:lstStyle/>
          <a:p>
            <a:r>
              <a:rPr lang="en-US" sz="1800" b="1" dirty="0">
                <a:solidFill>
                  <a:schemeClr val="bg1"/>
                </a:solidFill>
              </a:rPr>
              <a:t>API </a:t>
            </a:r>
            <a:r>
              <a:rPr lang="en-US" sz="1800" b="1" dirty="0" smtClean="0">
                <a:solidFill>
                  <a:schemeClr val="bg1"/>
                </a:solidFill>
              </a:rPr>
              <a:t>5 </a:t>
            </a:r>
            <a:r>
              <a:rPr lang="en-US" sz="1800" b="1" dirty="0">
                <a:solidFill>
                  <a:schemeClr val="bg1"/>
                </a:solidFill>
              </a:rPr>
              <a:t>Years – Middle and Upper Schools (5-12)</a:t>
            </a:r>
          </a:p>
        </p:txBody>
      </p:sp>
      <p:sp>
        <p:nvSpPr>
          <p:cNvPr id="18437" name="Text Box 9"/>
          <p:cNvSpPr txBox="1">
            <a:spLocks noChangeArrowheads="1"/>
          </p:cNvSpPr>
          <p:nvPr/>
        </p:nvSpPr>
        <p:spPr bwMode="auto">
          <a:xfrm>
            <a:off x="7858125" y="2533650"/>
            <a:ext cx="1209675" cy="590550"/>
          </a:xfrm>
          <a:prstGeom prst="rect">
            <a:avLst/>
          </a:prstGeom>
          <a:noFill/>
          <a:ln w="9525">
            <a:solidFill>
              <a:schemeClr val="hlink"/>
            </a:solidFill>
            <a:miter lim="800000"/>
            <a:headEnd/>
            <a:tailEnd/>
          </a:ln>
        </p:spPr>
        <p:txBody>
          <a:bodyPr wrap="none">
            <a:spAutoFit/>
          </a:bodyPr>
          <a:lstStyle/>
          <a:p>
            <a:pPr algn="ctr"/>
            <a:r>
              <a:rPr lang="en-US" sz="1600" b="1">
                <a:solidFill>
                  <a:schemeClr val="bg1"/>
                </a:solidFill>
              </a:rPr>
              <a:t>API Target</a:t>
            </a:r>
          </a:p>
          <a:p>
            <a:pPr algn="ctr"/>
            <a:r>
              <a:rPr lang="en-US" sz="1600" b="1">
                <a:solidFill>
                  <a:schemeClr val="bg1"/>
                </a:solidFill>
              </a:rPr>
              <a:t>800</a:t>
            </a:r>
          </a:p>
        </p:txBody>
      </p:sp>
      <p:sp>
        <p:nvSpPr>
          <p:cNvPr id="18438" name="Line 10"/>
          <p:cNvSpPr>
            <a:spLocks noChangeShapeType="1"/>
          </p:cNvSpPr>
          <p:nvPr/>
        </p:nvSpPr>
        <p:spPr bwMode="auto">
          <a:xfrm flipV="1">
            <a:off x="1447800" y="2895600"/>
            <a:ext cx="6400800" cy="0"/>
          </a:xfrm>
          <a:prstGeom prst="line">
            <a:avLst/>
          </a:prstGeom>
          <a:noFill/>
          <a:ln w="38100">
            <a:solidFill>
              <a:srgbClr val="FF0000"/>
            </a:solidFill>
            <a:prstDash val="sysDot"/>
            <a:round/>
            <a:headEnd/>
            <a:tailEnd/>
          </a:ln>
        </p:spPr>
        <p:txBody>
          <a:bodyPr/>
          <a:lstStyle/>
          <a:p>
            <a:endParaRPr lang="en-US"/>
          </a:p>
        </p:txBody>
      </p:sp>
      <p:sp>
        <p:nvSpPr>
          <p:cNvPr id="7" name="TextBox 6"/>
          <p:cNvSpPr txBox="1"/>
          <p:nvPr/>
        </p:nvSpPr>
        <p:spPr>
          <a:xfrm>
            <a:off x="8001000" y="3362980"/>
            <a:ext cx="880369" cy="523220"/>
          </a:xfrm>
          <a:prstGeom prst="rect">
            <a:avLst/>
          </a:prstGeom>
          <a:noFill/>
          <a:ln>
            <a:solidFill>
              <a:srgbClr val="FFCC00"/>
            </a:solidFill>
          </a:ln>
        </p:spPr>
        <p:txBody>
          <a:bodyPr wrap="none" rtlCol="0">
            <a:spAutoFit/>
          </a:bodyPr>
          <a:lstStyle/>
          <a:p>
            <a:pPr algn="ctr"/>
            <a:r>
              <a:rPr lang="en-US" sz="1400" b="1" dirty="0" smtClean="0">
                <a:solidFill>
                  <a:srgbClr val="FFCC00"/>
                </a:solidFill>
              </a:rPr>
              <a:t>Similar</a:t>
            </a:r>
          </a:p>
          <a:p>
            <a:pPr algn="ctr"/>
            <a:r>
              <a:rPr lang="en-US" sz="1400" b="1" dirty="0" smtClean="0">
                <a:solidFill>
                  <a:srgbClr val="FFCC00"/>
                </a:solidFill>
              </a:rPr>
              <a:t>Schools</a:t>
            </a:r>
            <a:endParaRPr lang="en-US" sz="1400" b="1" dirty="0">
              <a:solidFill>
                <a:srgbClr val="FFCC00"/>
              </a:solidFill>
            </a:endParaRPr>
          </a:p>
        </p:txBody>
      </p:sp>
      <p:sp>
        <p:nvSpPr>
          <p:cNvPr id="9" name="TextBox 8"/>
          <p:cNvSpPr txBox="1"/>
          <p:nvPr/>
        </p:nvSpPr>
        <p:spPr>
          <a:xfrm>
            <a:off x="5447092" y="3014990"/>
            <a:ext cx="420308" cy="261610"/>
          </a:xfrm>
          <a:prstGeom prst="rect">
            <a:avLst/>
          </a:prstGeom>
          <a:noFill/>
          <a:ln>
            <a:solidFill>
              <a:srgbClr val="FFCC00"/>
            </a:solidFill>
          </a:ln>
        </p:spPr>
        <p:txBody>
          <a:bodyPr wrap="none" rtlCol="0">
            <a:spAutoFit/>
          </a:bodyPr>
          <a:lstStyle/>
          <a:p>
            <a:pPr algn="ctr"/>
            <a:r>
              <a:rPr lang="en-US" sz="1100" b="1" dirty="0" smtClean="0">
                <a:solidFill>
                  <a:srgbClr val="FFCC00"/>
                </a:solidFill>
              </a:rPr>
              <a:t>778</a:t>
            </a:r>
            <a:endParaRPr lang="en-US" sz="1100" b="1" dirty="0">
              <a:solidFill>
                <a:srgbClr val="FFCC00"/>
              </a:solidFill>
            </a:endParaRPr>
          </a:p>
        </p:txBody>
      </p:sp>
      <p:sp>
        <p:nvSpPr>
          <p:cNvPr id="14" name="TextBox 13"/>
          <p:cNvSpPr txBox="1"/>
          <p:nvPr/>
        </p:nvSpPr>
        <p:spPr>
          <a:xfrm>
            <a:off x="7504492" y="3167390"/>
            <a:ext cx="420308" cy="261610"/>
          </a:xfrm>
          <a:prstGeom prst="rect">
            <a:avLst/>
          </a:prstGeom>
          <a:noFill/>
          <a:ln>
            <a:solidFill>
              <a:srgbClr val="FFCC00"/>
            </a:solidFill>
          </a:ln>
        </p:spPr>
        <p:txBody>
          <a:bodyPr wrap="none" rtlCol="0">
            <a:spAutoFit/>
          </a:bodyPr>
          <a:lstStyle/>
          <a:p>
            <a:pPr algn="ctr"/>
            <a:r>
              <a:rPr lang="en-US" sz="1100" b="1" dirty="0" smtClean="0">
                <a:solidFill>
                  <a:srgbClr val="FFCC00"/>
                </a:solidFill>
              </a:rPr>
              <a:t>761</a:t>
            </a:r>
            <a:endParaRPr lang="en-US" sz="1100" b="1" dirty="0">
              <a:solidFill>
                <a:srgbClr val="FFCC00"/>
              </a:solidFill>
            </a:endParaRPr>
          </a:p>
        </p:txBody>
      </p:sp>
      <p:sp>
        <p:nvSpPr>
          <p:cNvPr id="15" name="TextBox 14"/>
          <p:cNvSpPr txBox="1"/>
          <p:nvPr/>
        </p:nvSpPr>
        <p:spPr>
          <a:xfrm>
            <a:off x="3505200" y="2481590"/>
            <a:ext cx="420308" cy="261610"/>
          </a:xfrm>
          <a:prstGeom prst="rect">
            <a:avLst/>
          </a:prstGeom>
          <a:noFill/>
          <a:ln>
            <a:solidFill>
              <a:srgbClr val="FFCC00"/>
            </a:solidFill>
          </a:ln>
        </p:spPr>
        <p:txBody>
          <a:bodyPr wrap="none" rtlCol="0">
            <a:spAutoFit/>
          </a:bodyPr>
          <a:lstStyle/>
          <a:p>
            <a:pPr algn="ctr"/>
            <a:r>
              <a:rPr lang="en-US" sz="1100" b="1" dirty="0" smtClean="0">
                <a:solidFill>
                  <a:srgbClr val="FFCC00"/>
                </a:solidFill>
              </a:rPr>
              <a:t>847</a:t>
            </a:r>
            <a:endParaRPr lang="en-US" sz="1100" b="1" dirty="0">
              <a:solidFill>
                <a:srgbClr val="FFCC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4"/>
          <p:cNvGraphicFramePr>
            <a:graphicFrameLocks noChangeAspect="1"/>
          </p:cNvGraphicFramePr>
          <p:nvPr/>
        </p:nvGraphicFramePr>
        <p:xfrm>
          <a:off x="685800" y="1600200"/>
          <a:ext cx="7391400" cy="4930775"/>
        </p:xfrm>
        <a:graphic>
          <a:graphicData uri="http://schemas.openxmlformats.org/drawingml/2006/chart">
            <c:chart xmlns:c="http://schemas.openxmlformats.org/drawingml/2006/chart" xmlns:r="http://schemas.openxmlformats.org/officeDocument/2006/relationships" r:id="rId3"/>
          </a:graphicData>
        </a:graphic>
      </p:graphicFrame>
      <p:sp>
        <p:nvSpPr>
          <p:cNvPr id="19459" name="Text Box 6"/>
          <p:cNvSpPr txBox="1">
            <a:spLocks noChangeArrowheads="1"/>
          </p:cNvSpPr>
          <p:nvPr/>
        </p:nvSpPr>
        <p:spPr bwMode="auto">
          <a:xfrm>
            <a:off x="533400" y="3200400"/>
            <a:ext cx="522288" cy="336550"/>
          </a:xfrm>
          <a:prstGeom prst="rect">
            <a:avLst/>
          </a:prstGeom>
          <a:noFill/>
          <a:ln w="9525">
            <a:noFill/>
            <a:miter lim="800000"/>
            <a:headEnd/>
            <a:tailEnd/>
          </a:ln>
        </p:spPr>
        <p:txBody>
          <a:bodyPr wrap="none">
            <a:spAutoFit/>
          </a:bodyPr>
          <a:lstStyle/>
          <a:p>
            <a:r>
              <a:rPr lang="en-US" sz="1600" b="1">
                <a:solidFill>
                  <a:schemeClr val="bg1"/>
                </a:solidFill>
              </a:rPr>
              <a:t>API</a:t>
            </a:r>
          </a:p>
        </p:txBody>
      </p:sp>
      <p:sp>
        <p:nvSpPr>
          <p:cNvPr id="19460" name="Text Box 10"/>
          <p:cNvSpPr txBox="1">
            <a:spLocks noChangeArrowheads="1"/>
          </p:cNvSpPr>
          <p:nvPr/>
        </p:nvSpPr>
        <p:spPr bwMode="auto">
          <a:xfrm>
            <a:off x="152400" y="304800"/>
            <a:ext cx="4591050" cy="366713"/>
          </a:xfrm>
          <a:prstGeom prst="rect">
            <a:avLst/>
          </a:prstGeom>
          <a:noFill/>
          <a:ln w="9525">
            <a:noFill/>
            <a:miter lim="800000"/>
            <a:headEnd/>
            <a:tailEnd/>
          </a:ln>
        </p:spPr>
        <p:txBody>
          <a:bodyPr wrap="none">
            <a:spAutoFit/>
          </a:bodyPr>
          <a:lstStyle/>
          <a:p>
            <a:r>
              <a:rPr lang="en-US" sz="1800" b="1" dirty="0">
                <a:solidFill>
                  <a:schemeClr val="bg1"/>
                </a:solidFill>
              </a:rPr>
              <a:t>API </a:t>
            </a:r>
            <a:r>
              <a:rPr lang="en-US" sz="1800" b="1" dirty="0" smtClean="0">
                <a:solidFill>
                  <a:schemeClr val="bg1"/>
                </a:solidFill>
              </a:rPr>
              <a:t>2009 </a:t>
            </a:r>
            <a:r>
              <a:rPr lang="en-US" sz="1800" b="1" dirty="0">
                <a:solidFill>
                  <a:schemeClr val="bg1"/>
                </a:solidFill>
              </a:rPr>
              <a:t>Breakdown – 6 thru 12 Schools</a:t>
            </a:r>
          </a:p>
        </p:txBody>
      </p:sp>
      <p:sp>
        <p:nvSpPr>
          <p:cNvPr id="19461" name="Text Box 11"/>
          <p:cNvSpPr txBox="1">
            <a:spLocks noChangeArrowheads="1"/>
          </p:cNvSpPr>
          <p:nvPr/>
        </p:nvSpPr>
        <p:spPr bwMode="auto">
          <a:xfrm>
            <a:off x="7858125" y="2590800"/>
            <a:ext cx="1209675" cy="590550"/>
          </a:xfrm>
          <a:prstGeom prst="rect">
            <a:avLst/>
          </a:prstGeom>
          <a:noFill/>
          <a:ln w="9525">
            <a:solidFill>
              <a:schemeClr val="hlink"/>
            </a:solidFill>
            <a:miter lim="800000"/>
            <a:headEnd/>
            <a:tailEnd/>
          </a:ln>
        </p:spPr>
        <p:txBody>
          <a:bodyPr wrap="none">
            <a:spAutoFit/>
          </a:bodyPr>
          <a:lstStyle/>
          <a:p>
            <a:pPr algn="ctr"/>
            <a:r>
              <a:rPr lang="en-US" sz="1600" b="1">
                <a:solidFill>
                  <a:schemeClr val="bg1"/>
                </a:solidFill>
              </a:rPr>
              <a:t>API Target</a:t>
            </a:r>
          </a:p>
          <a:p>
            <a:pPr algn="ctr"/>
            <a:r>
              <a:rPr lang="en-US" sz="1600" b="1">
                <a:solidFill>
                  <a:schemeClr val="bg1"/>
                </a:solidFill>
              </a:rPr>
              <a:t>800</a:t>
            </a:r>
          </a:p>
        </p:txBody>
      </p:sp>
      <p:sp>
        <p:nvSpPr>
          <p:cNvPr id="19462" name="Line 12"/>
          <p:cNvSpPr>
            <a:spLocks noChangeShapeType="1"/>
          </p:cNvSpPr>
          <p:nvPr/>
        </p:nvSpPr>
        <p:spPr bwMode="auto">
          <a:xfrm>
            <a:off x="1676400" y="2895600"/>
            <a:ext cx="6172200" cy="0"/>
          </a:xfrm>
          <a:prstGeom prst="line">
            <a:avLst/>
          </a:prstGeom>
          <a:noFill/>
          <a:ln w="38100">
            <a:solidFill>
              <a:srgbClr val="FF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8"/>
          <p:cNvPicPr>
            <a:picLocks noChangeAspect="1" noChangeArrowheads="1"/>
          </p:cNvPicPr>
          <p:nvPr/>
        </p:nvPicPr>
        <p:blipFill>
          <a:blip r:embed="rId2" cstate="print"/>
          <a:srcRect l="10464" t="20930" r="5814" b="17970"/>
          <a:stretch>
            <a:fillRect/>
          </a:stretch>
        </p:blipFill>
        <p:spPr bwMode="auto">
          <a:xfrm>
            <a:off x="3505200" y="1371600"/>
            <a:ext cx="5562600" cy="5253038"/>
          </a:xfrm>
          <a:prstGeom prst="rect">
            <a:avLst/>
          </a:prstGeom>
          <a:noFill/>
          <a:ln w="9525">
            <a:solidFill>
              <a:schemeClr val="bg1"/>
            </a:solidFill>
            <a:miter lim="800000"/>
            <a:headEnd/>
            <a:tailEnd/>
          </a:ln>
        </p:spPr>
      </p:pic>
      <p:sp>
        <p:nvSpPr>
          <p:cNvPr id="4" name="Text Box 5"/>
          <p:cNvSpPr txBox="1">
            <a:spLocks noChangeArrowheads="1"/>
          </p:cNvSpPr>
          <p:nvPr/>
        </p:nvSpPr>
        <p:spPr bwMode="auto">
          <a:xfrm>
            <a:off x="-304800" y="2935069"/>
            <a:ext cx="3886200" cy="646331"/>
          </a:xfrm>
          <a:prstGeom prst="rect">
            <a:avLst/>
          </a:prstGeom>
          <a:noFill/>
          <a:ln w="9525">
            <a:noFill/>
            <a:miter lim="800000"/>
            <a:headEnd/>
            <a:tailEnd/>
          </a:ln>
        </p:spPr>
        <p:txBody>
          <a:bodyPr wrap="square">
            <a:spAutoFit/>
          </a:bodyPr>
          <a:lstStyle/>
          <a:p>
            <a:pPr algn="ctr"/>
            <a:r>
              <a:rPr lang="en-US" sz="1800" b="1" dirty="0">
                <a:solidFill>
                  <a:schemeClr val="bg1"/>
                </a:solidFill>
              </a:rPr>
              <a:t>AYP </a:t>
            </a:r>
            <a:r>
              <a:rPr lang="en-US" sz="1800" b="1" dirty="0" smtClean="0">
                <a:solidFill>
                  <a:schemeClr val="bg1"/>
                </a:solidFill>
              </a:rPr>
              <a:t>Targets </a:t>
            </a:r>
            <a:r>
              <a:rPr lang="en-US" sz="1800" b="1" dirty="0">
                <a:solidFill>
                  <a:schemeClr val="bg1"/>
                </a:solidFill>
              </a:rPr>
              <a:t>- 2002 </a:t>
            </a:r>
            <a:r>
              <a:rPr lang="en-US" sz="1800" b="1" dirty="0" smtClean="0">
                <a:solidFill>
                  <a:schemeClr val="bg1"/>
                </a:solidFill>
              </a:rPr>
              <a:t>– 2014</a:t>
            </a:r>
          </a:p>
          <a:p>
            <a:pPr algn="ctr"/>
            <a:r>
              <a:rPr lang="en-US" sz="1800" b="1" dirty="0" smtClean="0">
                <a:solidFill>
                  <a:srgbClr val="FFC000"/>
                </a:solidFill>
              </a:rPr>
              <a:t>High Schools</a:t>
            </a:r>
            <a:endParaRPr lang="en-US" sz="1800" b="1"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l="10941" t="20454" r="6081" b="18939"/>
          <a:stretch>
            <a:fillRect/>
          </a:stretch>
        </p:blipFill>
        <p:spPr bwMode="auto">
          <a:xfrm>
            <a:off x="3352800" y="1371600"/>
            <a:ext cx="5562600" cy="5257800"/>
          </a:xfrm>
          <a:prstGeom prst="rect">
            <a:avLst/>
          </a:prstGeom>
          <a:noFill/>
          <a:ln w="9525">
            <a:solidFill>
              <a:schemeClr val="bg1"/>
            </a:solidFill>
            <a:miter lim="800000"/>
            <a:headEnd/>
            <a:tailEnd/>
          </a:ln>
        </p:spPr>
      </p:pic>
      <p:sp>
        <p:nvSpPr>
          <p:cNvPr id="22531" name="Text Box 5"/>
          <p:cNvSpPr txBox="1">
            <a:spLocks noChangeArrowheads="1"/>
          </p:cNvSpPr>
          <p:nvPr/>
        </p:nvSpPr>
        <p:spPr bwMode="auto">
          <a:xfrm>
            <a:off x="-304800" y="2935069"/>
            <a:ext cx="3886200" cy="646331"/>
          </a:xfrm>
          <a:prstGeom prst="rect">
            <a:avLst/>
          </a:prstGeom>
          <a:noFill/>
          <a:ln w="9525">
            <a:noFill/>
            <a:miter lim="800000"/>
            <a:headEnd/>
            <a:tailEnd/>
          </a:ln>
        </p:spPr>
        <p:txBody>
          <a:bodyPr wrap="square">
            <a:spAutoFit/>
          </a:bodyPr>
          <a:lstStyle/>
          <a:p>
            <a:pPr algn="ctr"/>
            <a:r>
              <a:rPr lang="en-US" sz="1800" b="1" dirty="0">
                <a:solidFill>
                  <a:schemeClr val="bg1"/>
                </a:solidFill>
              </a:rPr>
              <a:t>AYP </a:t>
            </a:r>
            <a:r>
              <a:rPr lang="en-US" sz="1800" b="1" dirty="0" smtClean="0">
                <a:solidFill>
                  <a:schemeClr val="bg1"/>
                </a:solidFill>
              </a:rPr>
              <a:t>Targets </a:t>
            </a:r>
            <a:r>
              <a:rPr lang="en-US" sz="1800" b="1" dirty="0">
                <a:solidFill>
                  <a:schemeClr val="bg1"/>
                </a:solidFill>
              </a:rPr>
              <a:t>- 2002 </a:t>
            </a:r>
            <a:r>
              <a:rPr lang="en-US" sz="1800" b="1" dirty="0" smtClean="0">
                <a:solidFill>
                  <a:schemeClr val="bg1"/>
                </a:solidFill>
              </a:rPr>
              <a:t>– 2014</a:t>
            </a:r>
          </a:p>
          <a:p>
            <a:pPr algn="ctr"/>
            <a:r>
              <a:rPr lang="en-US" sz="1800" b="1" dirty="0" smtClean="0">
                <a:solidFill>
                  <a:srgbClr val="FFC000"/>
                </a:solidFill>
              </a:rPr>
              <a:t>Elementary &amp; Middle Schools</a:t>
            </a:r>
            <a:endParaRPr lang="en-US" sz="1800" b="1"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2"/>
          <p:cNvGraphicFramePr>
            <a:graphicFrameLocks noChangeAspect="1"/>
          </p:cNvGraphicFramePr>
          <p:nvPr/>
        </p:nvGraphicFramePr>
        <p:xfrm>
          <a:off x="685800" y="1524000"/>
          <a:ext cx="7391400" cy="4930775"/>
        </p:xfrm>
        <a:graphic>
          <a:graphicData uri="http://schemas.openxmlformats.org/drawingml/2006/chart">
            <c:chart xmlns:c="http://schemas.openxmlformats.org/drawingml/2006/chart" xmlns:r="http://schemas.openxmlformats.org/officeDocument/2006/relationships" r:id="rId3"/>
          </a:graphicData>
        </a:graphic>
      </p:graphicFrame>
      <p:sp>
        <p:nvSpPr>
          <p:cNvPr id="17411" name="Text Box 3"/>
          <p:cNvSpPr txBox="1">
            <a:spLocks noChangeArrowheads="1"/>
          </p:cNvSpPr>
          <p:nvPr/>
        </p:nvSpPr>
        <p:spPr bwMode="auto">
          <a:xfrm>
            <a:off x="533400" y="3200400"/>
            <a:ext cx="522288" cy="336550"/>
          </a:xfrm>
          <a:prstGeom prst="rect">
            <a:avLst/>
          </a:prstGeom>
          <a:noFill/>
          <a:ln w="9525">
            <a:noFill/>
            <a:miter lim="800000"/>
            <a:headEnd/>
            <a:tailEnd/>
          </a:ln>
        </p:spPr>
        <p:txBody>
          <a:bodyPr wrap="none">
            <a:spAutoFit/>
          </a:bodyPr>
          <a:lstStyle/>
          <a:p>
            <a:r>
              <a:rPr lang="en-US" sz="1600" b="1">
                <a:solidFill>
                  <a:schemeClr val="bg1"/>
                </a:solidFill>
              </a:rPr>
              <a:t>API</a:t>
            </a:r>
          </a:p>
        </p:txBody>
      </p:sp>
      <p:sp>
        <p:nvSpPr>
          <p:cNvPr id="17412" name="Text Box 5"/>
          <p:cNvSpPr txBox="1">
            <a:spLocks noChangeArrowheads="1"/>
          </p:cNvSpPr>
          <p:nvPr/>
        </p:nvSpPr>
        <p:spPr bwMode="auto">
          <a:xfrm>
            <a:off x="76200" y="6292850"/>
            <a:ext cx="9067800" cy="646331"/>
          </a:xfrm>
          <a:prstGeom prst="rect">
            <a:avLst/>
          </a:prstGeom>
          <a:noFill/>
          <a:ln w="9525">
            <a:noFill/>
            <a:miter lim="800000"/>
            <a:headEnd/>
            <a:tailEnd/>
          </a:ln>
        </p:spPr>
        <p:txBody>
          <a:bodyPr>
            <a:spAutoFit/>
          </a:bodyPr>
          <a:lstStyle/>
          <a:p>
            <a:pPr algn="ctr"/>
            <a:r>
              <a:rPr lang="en-US" sz="1600" dirty="0" smtClean="0">
                <a:solidFill>
                  <a:schemeClr val="bg1"/>
                </a:solidFill>
              </a:rPr>
              <a:t>All elementary schools met ELA target levels of proficiency</a:t>
            </a:r>
            <a:endParaRPr lang="en-US" sz="1600" b="1" dirty="0" smtClean="0">
              <a:solidFill>
                <a:schemeClr val="bg1"/>
              </a:solidFill>
            </a:endParaRPr>
          </a:p>
          <a:p>
            <a:r>
              <a:rPr lang="en-US" sz="1000" dirty="0" smtClean="0">
                <a:solidFill>
                  <a:schemeClr val="bg1"/>
                </a:solidFill>
              </a:rPr>
              <a:t>                                                                    *Subgroups that show below proficiency may not have large enough student population to be statistically relevant.</a:t>
            </a:r>
          </a:p>
          <a:p>
            <a:endParaRPr lang="en-US" sz="1000" dirty="0">
              <a:solidFill>
                <a:schemeClr val="bg1"/>
              </a:solidFill>
            </a:endParaRPr>
          </a:p>
        </p:txBody>
      </p:sp>
      <p:sp>
        <p:nvSpPr>
          <p:cNvPr id="17413" name="Text Box 7"/>
          <p:cNvSpPr txBox="1">
            <a:spLocks noChangeArrowheads="1"/>
          </p:cNvSpPr>
          <p:nvPr/>
        </p:nvSpPr>
        <p:spPr bwMode="auto">
          <a:xfrm>
            <a:off x="152400" y="304800"/>
            <a:ext cx="5857116" cy="369332"/>
          </a:xfrm>
          <a:prstGeom prst="rect">
            <a:avLst/>
          </a:prstGeom>
          <a:noFill/>
          <a:ln w="9525">
            <a:noFill/>
            <a:miter lim="800000"/>
            <a:headEnd/>
            <a:tailEnd/>
          </a:ln>
        </p:spPr>
        <p:txBody>
          <a:bodyPr wrap="none">
            <a:spAutoFit/>
          </a:bodyPr>
          <a:lstStyle/>
          <a:p>
            <a:r>
              <a:rPr lang="en-US" sz="1800" b="1" dirty="0" smtClean="0">
                <a:solidFill>
                  <a:schemeClr val="bg1"/>
                </a:solidFill>
              </a:rPr>
              <a:t>Proficiency Levels - </a:t>
            </a:r>
            <a:r>
              <a:rPr lang="en-US" sz="1800" b="1" dirty="0" smtClean="0">
                <a:solidFill>
                  <a:srgbClr val="FFC000"/>
                </a:solidFill>
              </a:rPr>
              <a:t>ELA </a:t>
            </a:r>
            <a:r>
              <a:rPr lang="en-US" sz="1800" b="1" dirty="0" smtClean="0">
                <a:solidFill>
                  <a:srgbClr val="FFC000"/>
                </a:solidFill>
              </a:rPr>
              <a:t>2009 </a:t>
            </a:r>
            <a:r>
              <a:rPr lang="en-US" sz="1800" b="1" dirty="0">
                <a:solidFill>
                  <a:schemeClr val="bg1"/>
                </a:solidFill>
              </a:rPr>
              <a:t>- Elementary Schools</a:t>
            </a:r>
          </a:p>
        </p:txBody>
      </p:sp>
      <p:sp>
        <p:nvSpPr>
          <p:cNvPr id="17414" name="Text Box 10"/>
          <p:cNvSpPr txBox="1">
            <a:spLocks noChangeArrowheads="1"/>
          </p:cNvSpPr>
          <p:nvPr/>
        </p:nvSpPr>
        <p:spPr bwMode="auto">
          <a:xfrm>
            <a:off x="7924800" y="3886200"/>
            <a:ext cx="796180" cy="584775"/>
          </a:xfrm>
          <a:prstGeom prst="rect">
            <a:avLst/>
          </a:prstGeom>
          <a:noFill/>
          <a:ln w="9525">
            <a:solidFill>
              <a:schemeClr val="hlink"/>
            </a:solidFill>
            <a:miter lim="800000"/>
            <a:headEnd/>
            <a:tailEnd/>
          </a:ln>
        </p:spPr>
        <p:txBody>
          <a:bodyPr wrap="none">
            <a:spAutoFit/>
          </a:bodyPr>
          <a:lstStyle/>
          <a:p>
            <a:pPr algn="ctr"/>
            <a:r>
              <a:rPr lang="en-US" sz="1600" b="1" dirty="0" smtClean="0">
                <a:solidFill>
                  <a:schemeClr val="bg1"/>
                </a:solidFill>
              </a:rPr>
              <a:t>Target</a:t>
            </a:r>
            <a:endParaRPr lang="en-US" sz="1600" b="1" dirty="0">
              <a:solidFill>
                <a:schemeClr val="bg1"/>
              </a:solidFill>
            </a:endParaRPr>
          </a:p>
          <a:p>
            <a:pPr algn="ctr"/>
            <a:r>
              <a:rPr lang="en-US" sz="1600" b="1" dirty="0" smtClean="0">
                <a:solidFill>
                  <a:schemeClr val="bg1"/>
                </a:solidFill>
              </a:rPr>
              <a:t>46</a:t>
            </a:r>
            <a:r>
              <a:rPr lang="en-US" sz="1600" b="1" dirty="0" smtClean="0">
                <a:solidFill>
                  <a:schemeClr val="bg1"/>
                </a:solidFill>
              </a:rPr>
              <a:t>%</a:t>
            </a:r>
            <a:endParaRPr lang="en-US" sz="1600" b="1" dirty="0">
              <a:solidFill>
                <a:schemeClr val="bg1"/>
              </a:solidFill>
            </a:endParaRPr>
          </a:p>
        </p:txBody>
      </p:sp>
      <p:sp>
        <p:nvSpPr>
          <p:cNvPr id="343051" name="Line 11"/>
          <p:cNvSpPr>
            <a:spLocks noChangeShapeType="1"/>
          </p:cNvSpPr>
          <p:nvPr/>
        </p:nvSpPr>
        <p:spPr bwMode="auto">
          <a:xfrm>
            <a:off x="1676400" y="4191000"/>
            <a:ext cx="6172200" cy="0"/>
          </a:xfrm>
          <a:prstGeom prst="line">
            <a:avLst/>
          </a:prstGeom>
          <a:ln w="38100">
            <a:solidFill>
              <a:schemeClr val="accent1"/>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2"/>
          <p:cNvGraphicFramePr>
            <a:graphicFrameLocks noChangeAspect="1"/>
          </p:cNvGraphicFramePr>
          <p:nvPr/>
        </p:nvGraphicFramePr>
        <p:xfrm>
          <a:off x="685800" y="1524000"/>
          <a:ext cx="7391400" cy="4930775"/>
        </p:xfrm>
        <a:graphic>
          <a:graphicData uri="http://schemas.openxmlformats.org/drawingml/2006/chart">
            <c:chart xmlns:c="http://schemas.openxmlformats.org/drawingml/2006/chart" xmlns:r="http://schemas.openxmlformats.org/officeDocument/2006/relationships" r:id="rId3"/>
          </a:graphicData>
        </a:graphic>
      </p:graphicFrame>
      <p:sp>
        <p:nvSpPr>
          <p:cNvPr id="17411" name="Text Box 3"/>
          <p:cNvSpPr txBox="1">
            <a:spLocks noChangeArrowheads="1"/>
          </p:cNvSpPr>
          <p:nvPr/>
        </p:nvSpPr>
        <p:spPr bwMode="auto">
          <a:xfrm>
            <a:off x="533400" y="3200400"/>
            <a:ext cx="522288" cy="336550"/>
          </a:xfrm>
          <a:prstGeom prst="rect">
            <a:avLst/>
          </a:prstGeom>
          <a:noFill/>
          <a:ln w="9525">
            <a:noFill/>
            <a:miter lim="800000"/>
            <a:headEnd/>
            <a:tailEnd/>
          </a:ln>
        </p:spPr>
        <p:txBody>
          <a:bodyPr wrap="none">
            <a:spAutoFit/>
          </a:bodyPr>
          <a:lstStyle/>
          <a:p>
            <a:r>
              <a:rPr lang="en-US" sz="1600" b="1">
                <a:solidFill>
                  <a:schemeClr val="bg1"/>
                </a:solidFill>
              </a:rPr>
              <a:t>API</a:t>
            </a:r>
          </a:p>
        </p:txBody>
      </p:sp>
      <p:sp>
        <p:nvSpPr>
          <p:cNvPr id="17412" name="Text Box 5"/>
          <p:cNvSpPr txBox="1">
            <a:spLocks noChangeArrowheads="1"/>
          </p:cNvSpPr>
          <p:nvPr/>
        </p:nvSpPr>
        <p:spPr bwMode="auto">
          <a:xfrm>
            <a:off x="76200" y="6292850"/>
            <a:ext cx="9067800" cy="646331"/>
          </a:xfrm>
          <a:prstGeom prst="rect">
            <a:avLst/>
          </a:prstGeom>
          <a:noFill/>
          <a:ln w="9525">
            <a:noFill/>
            <a:miter lim="800000"/>
            <a:headEnd/>
            <a:tailEnd/>
          </a:ln>
        </p:spPr>
        <p:txBody>
          <a:bodyPr>
            <a:spAutoFit/>
          </a:bodyPr>
          <a:lstStyle/>
          <a:p>
            <a:pPr algn="ctr"/>
            <a:r>
              <a:rPr lang="en-US" sz="1600" dirty="0" smtClean="0">
                <a:solidFill>
                  <a:schemeClr val="bg1"/>
                </a:solidFill>
              </a:rPr>
              <a:t>All elementary schools met Math target levels of proficiency</a:t>
            </a:r>
            <a:endParaRPr lang="en-US" sz="1600" b="1" dirty="0" smtClean="0">
              <a:solidFill>
                <a:schemeClr val="bg1"/>
              </a:solidFill>
            </a:endParaRPr>
          </a:p>
          <a:p>
            <a:r>
              <a:rPr lang="en-US" sz="1000" dirty="0" smtClean="0">
                <a:solidFill>
                  <a:schemeClr val="bg1"/>
                </a:solidFill>
              </a:rPr>
              <a:t>                                                                       *Subgroups that show below proficiency may not have large enough student population to be statistically relevant.</a:t>
            </a:r>
          </a:p>
          <a:p>
            <a:endParaRPr lang="en-US" sz="1000" dirty="0">
              <a:solidFill>
                <a:schemeClr val="bg1"/>
              </a:solidFill>
            </a:endParaRPr>
          </a:p>
        </p:txBody>
      </p:sp>
      <p:sp>
        <p:nvSpPr>
          <p:cNvPr id="17413" name="Text Box 7"/>
          <p:cNvSpPr txBox="1">
            <a:spLocks noChangeArrowheads="1"/>
          </p:cNvSpPr>
          <p:nvPr/>
        </p:nvSpPr>
        <p:spPr bwMode="auto">
          <a:xfrm>
            <a:off x="152400" y="304800"/>
            <a:ext cx="5942652" cy="369332"/>
          </a:xfrm>
          <a:prstGeom prst="rect">
            <a:avLst/>
          </a:prstGeom>
          <a:noFill/>
          <a:ln w="9525">
            <a:noFill/>
            <a:miter lim="800000"/>
            <a:headEnd/>
            <a:tailEnd/>
          </a:ln>
        </p:spPr>
        <p:txBody>
          <a:bodyPr wrap="none">
            <a:spAutoFit/>
          </a:bodyPr>
          <a:lstStyle/>
          <a:p>
            <a:r>
              <a:rPr lang="en-US" sz="1800" b="1" dirty="0" smtClean="0">
                <a:solidFill>
                  <a:schemeClr val="bg1"/>
                </a:solidFill>
              </a:rPr>
              <a:t>Proficiency Levels - </a:t>
            </a:r>
            <a:r>
              <a:rPr lang="en-US" sz="1800" b="1" dirty="0" smtClean="0">
                <a:solidFill>
                  <a:srgbClr val="FFC000"/>
                </a:solidFill>
              </a:rPr>
              <a:t>Math </a:t>
            </a:r>
            <a:r>
              <a:rPr lang="en-US" sz="1800" b="1" dirty="0" smtClean="0">
                <a:solidFill>
                  <a:srgbClr val="FFC000"/>
                </a:solidFill>
              </a:rPr>
              <a:t>2009 </a:t>
            </a:r>
            <a:r>
              <a:rPr lang="en-US" sz="1800" b="1" dirty="0">
                <a:solidFill>
                  <a:schemeClr val="bg1"/>
                </a:solidFill>
              </a:rPr>
              <a:t>- Elementary Schools</a:t>
            </a:r>
          </a:p>
        </p:txBody>
      </p:sp>
      <p:sp>
        <p:nvSpPr>
          <p:cNvPr id="17414" name="Text Box 10"/>
          <p:cNvSpPr txBox="1">
            <a:spLocks noChangeArrowheads="1"/>
          </p:cNvSpPr>
          <p:nvPr/>
        </p:nvSpPr>
        <p:spPr bwMode="auto">
          <a:xfrm>
            <a:off x="7924800" y="3886200"/>
            <a:ext cx="796180" cy="584775"/>
          </a:xfrm>
          <a:prstGeom prst="rect">
            <a:avLst/>
          </a:prstGeom>
          <a:noFill/>
          <a:ln w="9525">
            <a:solidFill>
              <a:schemeClr val="hlink"/>
            </a:solidFill>
            <a:miter lim="800000"/>
            <a:headEnd/>
            <a:tailEnd/>
          </a:ln>
        </p:spPr>
        <p:txBody>
          <a:bodyPr wrap="none">
            <a:spAutoFit/>
          </a:bodyPr>
          <a:lstStyle/>
          <a:p>
            <a:pPr algn="ctr"/>
            <a:r>
              <a:rPr lang="en-US" sz="1600" b="1" dirty="0" smtClean="0">
                <a:solidFill>
                  <a:schemeClr val="bg1"/>
                </a:solidFill>
              </a:rPr>
              <a:t>Target</a:t>
            </a:r>
            <a:endParaRPr lang="en-US" sz="1600" b="1" dirty="0">
              <a:solidFill>
                <a:schemeClr val="bg1"/>
              </a:solidFill>
            </a:endParaRPr>
          </a:p>
          <a:p>
            <a:pPr algn="ctr"/>
            <a:r>
              <a:rPr lang="en-US" sz="1600" b="1" dirty="0" smtClean="0">
                <a:solidFill>
                  <a:schemeClr val="bg1"/>
                </a:solidFill>
              </a:rPr>
              <a:t>47.5</a:t>
            </a:r>
            <a:r>
              <a:rPr lang="en-US" sz="1600" b="1" dirty="0" smtClean="0">
                <a:solidFill>
                  <a:schemeClr val="bg1"/>
                </a:solidFill>
              </a:rPr>
              <a:t>%</a:t>
            </a:r>
            <a:endParaRPr lang="en-US" sz="1600" b="1" dirty="0">
              <a:solidFill>
                <a:schemeClr val="bg1"/>
              </a:solidFill>
            </a:endParaRPr>
          </a:p>
        </p:txBody>
      </p:sp>
      <p:sp>
        <p:nvSpPr>
          <p:cNvPr id="343051" name="Line 11"/>
          <p:cNvSpPr>
            <a:spLocks noChangeShapeType="1"/>
          </p:cNvSpPr>
          <p:nvPr/>
        </p:nvSpPr>
        <p:spPr bwMode="auto">
          <a:xfrm>
            <a:off x="1676400" y="4191000"/>
            <a:ext cx="6172200" cy="0"/>
          </a:xfrm>
          <a:prstGeom prst="line">
            <a:avLst/>
          </a:prstGeom>
          <a:ln w="38100">
            <a:solidFill>
              <a:schemeClr val="accent1"/>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2"/>
          <p:cNvGraphicFramePr>
            <a:graphicFrameLocks noChangeAspect="1"/>
          </p:cNvGraphicFramePr>
          <p:nvPr/>
        </p:nvGraphicFramePr>
        <p:xfrm>
          <a:off x="685800" y="1524000"/>
          <a:ext cx="7391400" cy="4930775"/>
        </p:xfrm>
        <a:graphic>
          <a:graphicData uri="http://schemas.openxmlformats.org/drawingml/2006/chart">
            <c:chart xmlns:c="http://schemas.openxmlformats.org/drawingml/2006/chart" xmlns:r="http://schemas.openxmlformats.org/officeDocument/2006/relationships" r:id="rId3"/>
          </a:graphicData>
        </a:graphic>
      </p:graphicFrame>
      <p:sp>
        <p:nvSpPr>
          <p:cNvPr id="17411" name="Text Box 3"/>
          <p:cNvSpPr txBox="1">
            <a:spLocks noChangeArrowheads="1"/>
          </p:cNvSpPr>
          <p:nvPr/>
        </p:nvSpPr>
        <p:spPr bwMode="auto">
          <a:xfrm>
            <a:off x="533400" y="3200400"/>
            <a:ext cx="522288" cy="336550"/>
          </a:xfrm>
          <a:prstGeom prst="rect">
            <a:avLst/>
          </a:prstGeom>
          <a:noFill/>
          <a:ln w="9525">
            <a:noFill/>
            <a:miter lim="800000"/>
            <a:headEnd/>
            <a:tailEnd/>
          </a:ln>
        </p:spPr>
        <p:txBody>
          <a:bodyPr wrap="none">
            <a:spAutoFit/>
          </a:bodyPr>
          <a:lstStyle/>
          <a:p>
            <a:r>
              <a:rPr lang="en-US" sz="1600" b="1">
                <a:solidFill>
                  <a:schemeClr val="bg1"/>
                </a:solidFill>
              </a:rPr>
              <a:t>API</a:t>
            </a:r>
          </a:p>
        </p:txBody>
      </p:sp>
      <p:sp>
        <p:nvSpPr>
          <p:cNvPr id="17413" name="Text Box 7"/>
          <p:cNvSpPr txBox="1">
            <a:spLocks noChangeArrowheads="1"/>
          </p:cNvSpPr>
          <p:nvPr/>
        </p:nvSpPr>
        <p:spPr bwMode="auto">
          <a:xfrm>
            <a:off x="152400" y="304800"/>
            <a:ext cx="5972532" cy="369332"/>
          </a:xfrm>
          <a:prstGeom prst="rect">
            <a:avLst/>
          </a:prstGeom>
          <a:noFill/>
          <a:ln w="9525">
            <a:noFill/>
            <a:miter lim="800000"/>
            <a:headEnd/>
            <a:tailEnd/>
          </a:ln>
        </p:spPr>
        <p:txBody>
          <a:bodyPr wrap="none">
            <a:spAutoFit/>
          </a:bodyPr>
          <a:lstStyle/>
          <a:p>
            <a:r>
              <a:rPr lang="en-US" sz="1800" b="1" dirty="0" smtClean="0">
                <a:solidFill>
                  <a:schemeClr val="bg1"/>
                </a:solidFill>
              </a:rPr>
              <a:t>Proficiency Levels - </a:t>
            </a:r>
            <a:r>
              <a:rPr lang="en-US" sz="1800" b="1" dirty="0" smtClean="0">
                <a:solidFill>
                  <a:srgbClr val="FFC000"/>
                </a:solidFill>
              </a:rPr>
              <a:t>ELA </a:t>
            </a:r>
            <a:r>
              <a:rPr lang="en-US" sz="1800" b="1" dirty="0" smtClean="0">
                <a:solidFill>
                  <a:srgbClr val="FFC000"/>
                </a:solidFill>
              </a:rPr>
              <a:t>2009 </a:t>
            </a:r>
            <a:r>
              <a:rPr lang="en-US" sz="1800" b="1" dirty="0" smtClean="0">
                <a:solidFill>
                  <a:schemeClr val="bg1"/>
                </a:solidFill>
              </a:rPr>
              <a:t>– Middle/High Schools</a:t>
            </a:r>
            <a:endParaRPr lang="en-US" sz="1800" b="1" dirty="0">
              <a:solidFill>
                <a:schemeClr val="bg1"/>
              </a:solidFill>
            </a:endParaRPr>
          </a:p>
        </p:txBody>
      </p:sp>
      <p:sp>
        <p:nvSpPr>
          <p:cNvPr id="17414" name="Text Box 10"/>
          <p:cNvSpPr txBox="1">
            <a:spLocks noChangeArrowheads="1"/>
          </p:cNvSpPr>
          <p:nvPr/>
        </p:nvSpPr>
        <p:spPr bwMode="auto">
          <a:xfrm>
            <a:off x="152400" y="3810000"/>
            <a:ext cx="796180" cy="584775"/>
          </a:xfrm>
          <a:prstGeom prst="rect">
            <a:avLst/>
          </a:prstGeom>
          <a:noFill/>
          <a:ln w="9525">
            <a:solidFill>
              <a:schemeClr val="hlink"/>
            </a:solidFill>
            <a:miter lim="800000"/>
            <a:headEnd/>
            <a:tailEnd/>
          </a:ln>
        </p:spPr>
        <p:txBody>
          <a:bodyPr wrap="none">
            <a:spAutoFit/>
          </a:bodyPr>
          <a:lstStyle/>
          <a:p>
            <a:pPr algn="ctr"/>
            <a:r>
              <a:rPr lang="en-US" sz="1600" b="1" dirty="0" smtClean="0">
                <a:solidFill>
                  <a:schemeClr val="bg1"/>
                </a:solidFill>
              </a:rPr>
              <a:t>Target</a:t>
            </a:r>
            <a:endParaRPr lang="en-US" sz="1600" b="1" dirty="0">
              <a:solidFill>
                <a:schemeClr val="bg1"/>
              </a:solidFill>
            </a:endParaRPr>
          </a:p>
          <a:p>
            <a:pPr algn="ctr"/>
            <a:r>
              <a:rPr lang="en-US" sz="1600" b="1" dirty="0" smtClean="0">
                <a:solidFill>
                  <a:schemeClr val="bg1"/>
                </a:solidFill>
              </a:rPr>
              <a:t>46.0</a:t>
            </a:r>
            <a:r>
              <a:rPr lang="en-US" sz="1600" b="1" dirty="0" smtClean="0">
                <a:solidFill>
                  <a:schemeClr val="bg1"/>
                </a:solidFill>
              </a:rPr>
              <a:t>%</a:t>
            </a:r>
            <a:endParaRPr lang="en-US" sz="1600" b="1" dirty="0">
              <a:solidFill>
                <a:schemeClr val="bg1"/>
              </a:solidFill>
            </a:endParaRPr>
          </a:p>
        </p:txBody>
      </p:sp>
      <p:sp>
        <p:nvSpPr>
          <p:cNvPr id="343051" name="Line 11"/>
          <p:cNvSpPr>
            <a:spLocks noChangeShapeType="1"/>
          </p:cNvSpPr>
          <p:nvPr/>
        </p:nvSpPr>
        <p:spPr bwMode="auto">
          <a:xfrm>
            <a:off x="1066800" y="4114800"/>
            <a:ext cx="4495800" cy="0"/>
          </a:xfrm>
          <a:prstGeom prst="line">
            <a:avLst/>
          </a:prstGeom>
          <a:ln w="38100">
            <a:solidFill>
              <a:schemeClr val="accent1"/>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en-US"/>
          </a:p>
        </p:txBody>
      </p:sp>
      <p:sp>
        <p:nvSpPr>
          <p:cNvPr id="9" name="Text Box 10"/>
          <p:cNvSpPr txBox="1">
            <a:spLocks noChangeArrowheads="1"/>
          </p:cNvSpPr>
          <p:nvPr/>
        </p:nvSpPr>
        <p:spPr bwMode="auto">
          <a:xfrm>
            <a:off x="7800378" y="3886200"/>
            <a:ext cx="824265" cy="584775"/>
          </a:xfrm>
          <a:prstGeom prst="rect">
            <a:avLst/>
          </a:prstGeom>
          <a:noFill/>
          <a:ln w="9525">
            <a:solidFill>
              <a:schemeClr val="hlink"/>
            </a:solidFill>
            <a:miter lim="800000"/>
            <a:headEnd/>
            <a:tailEnd/>
          </a:ln>
        </p:spPr>
        <p:txBody>
          <a:bodyPr wrap="none">
            <a:spAutoFit/>
          </a:bodyPr>
          <a:lstStyle/>
          <a:p>
            <a:pPr algn="ctr"/>
            <a:r>
              <a:rPr lang="en-US" sz="1600" b="1" dirty="0" smtClean="0">
                <a:solidFill>
                  <a:schemeClr val="bg1"/>
                </a:solidFill>
              </a:rPr>
              <a:t>Target</a:t>
            </a:r>
            <a:endParaRPr lang="en-US" sz="1600" b="1" dirty="0">
              <a:solidFill>
                <a:schemeClr val="bg1"/>
              </a:solidFill>
            </a:endParaRPr>
          </a:p>
          <a:p>
            <a:pPr algn="ctr"/>
            <a:r>
              <a:rPr lang="en-US" sz="1600" b="1" dirty="0" smtClean="0">
                <a:solidFill>
                  <a:schemeClr val="bg1"/>
                </a:solidFill>
              </a:rPr>
              <a:t>44.</a:t>
            </a:r>
            <a:r>
              <a:rPr lang="en-US" sz="1600" b="1" dirty="0" smtClean="0">
                <a:solidFill>
                  <a:schemeClr val="bg1"/>
                </a:solidFill>
              </a:rPr>
              <a:t>.5%</a:t>
            </a:r>
            <a:endParaRPr lang="en-US" sz="1600" b="1" dirty="0">
              <a:solidFill>
                <a:schemeClr val="bg1"/>
              </a:solidFill>
            </a:endParaRPr>
          </a:p>
        </p:txBody>
      </p:sp>
      <p:sp>
        <p:nvSpPr>
          <p:cNvPr id="10" name="Line 11"/>
          <p:cNvSpPr>
            <a:spLocks noChangeShapeType="1"/>
          </p:cNvSpPr>
          <p:nvPr/>
        </p:nvSpPr>
        <p:spPr bwMode="auto">
          <a:xfrm>
            <a:off x="5638800" y="4191000"/>
            <a:ext cx="2209800" cy="0"/>
          </a:xfrm>
          <a:prstGeom prst="line">
            <a:avLst/>
          </a:prstGeom>
          <a:ln w="38100">
            <a:solidFill>
              <a:schemeClr val="accent1"/>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en-US"/>
          </a:p>
        </p:txBody>
      </p:sp>
      <p:sp>
        <p:nvSpPr>
          <p:cNvPr id="11" name="Text Box 5"/>
          <p:cNvSpPr txBox="1">
            <a:spLocks noChangeArrowheads="1"/>
          </p:cNvSpPr>
          <p:nvPr/>
        </p:nvSpPr>
        <p:spPr bwMode="auto">
          <a:xfrm>
            <a:off x="76200" y="6292850"/>
            <a:ext cx="9067800" cy="492443"/>
          </a:xfrm>
          <a:prstGeom prst="rect">
            <a:avLst/>
          </a:prstGeom>
          <a:noFill/>
          <a:ln w="9525">
            <a:noFill/>
            <a:miter lim="800000"/>
            <a:headEnd/>
            <a:tailEnd/>
          </a:ln>
        </p:spPr>
        <p:txBody>
          <a:bodyPr>
            <a:spAutoFit/>
          </a:bodyPr>
          <a:lstStyle/>
          <a:p>
            <a:pPr algn="ctr"/>
            <a:r>
              <a:rPr lang="en-US" sz="1600" dirty="0" smtClean="0">
                <a:solidFill>
                  <a:schemeClr val="bg1"/>
                </a:solidFill>
              </a:rPr>
              <a:t>Dana met ELA target levels of proficiency – </a:t>
            </a:r>
            <a:r>
              <a:rPr lang="en-US" sz="1600" dirty="0" err="1" smtClean="0">
                <a:solidFill>
                  <a:schemeClr val="bg1"/>
                </a:solidFill>
              </a:rPr>
              <a:t>Correia</a:t>
            </a:r>
            <a:r>
              <a:rPr lang="en-US" sz="1600" dirty="0" smtClean="0">
                <a:solidFill>
                  <a:schemeClr val="bg1"/>
                </a:solidFill>
              </a:rPr>
              <a:t> &amp; Point Loma did not</a:t>
            </a:r>
            <a:endParaRPr lang="en-US" sz="1600" b="1" dirty="0" smtClean="0">
              <a:solidFill>
                <a:schemeClr val="bg1"/>
              </a:solidFill>
            </a:endParaRPr>
          </a:p>
          <a:p>
            <a:r>
              <a:rPr lang="en-US" sz="1000" dirty="0" smtClean="0">
                <a:solidFill>
                  <a:schemeClr val="bg1"/>
                </a:solidFill>
              </a:rPr>
              <a:t>                                                             *Subgroups that show below proficiency may not have large enough student population to be statistically relevant.</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2"/>
          <p:cNvGraphicFramePr>
            <a:graphicFrameLocks noChangeAspect="1"/>
          </p:cNvGraphicFramePr>
          <p:nvPr/>
        </p:nvGraphicFramePr>
        <p:xfrm>
          <a:off x="685800" y="1524000"/>
          <a:ext cx="7391400" cy="4930775"/>
        </p:xfrm>
        <a:graphic>
          <a:graphicData uri="http://schemas.openxmlformats.org/drawingml/2006/chart">
            <c:chart xmlns:c="http://schemas.openxmlformats.org/drawingml/2006/chart" xmlns:r="http://schemas.openxmlformats.org/officeDocument/2006/relationships" r:id="rId3"/>
          </a:graphicData>
        </a:graphic>
      </p:graphicFrame>
      <p:sp>
        <p:nvSpPr>
          <p:cNvPr id="17411" name="Text Box 3"/>
          <p:cNvSpPr txBox="1">
            <a:spLocks noChangeArrowheads="1"/>
          </p:cNvSpPr>
          <p:nvPr/>
        </p:nvSpPr>
        <p:spPr bwMode="auto">
          <a:xfrm>
            <a:off x="533400" y="3200400"/>
            <a:ext cx="522288" cy="336550"/>
          </a:xfrm>
          <a:prstGeom prst="rect">
            <a:avLst/>
          </a:prstGeom>
          <a:noFill/>
          <a:ln w="9525">
            <a:noFill/>
            <a:miter lim="800000"/>
            <a:headEnd/>
            <a:tailEnd/>
          </a:ln>
        </p:spPr>
        <p:txBody>
          <a:bodyPr wrap="none">
            <a:spAutoFit/>
          </a:bodyPr>
          <a:lstStyle/>
          <a:p>
            <a:r>
              <a:rPr lang="en-US" sz="1600" b="1">
                <a:solidFill>
                  <a:schemeClr val="bg1"/>
                </a:solidFill>
              </a:rPr>
              <a:t>API</a:t>
            </a:r>
          </a:p>
        </p:txBody>
      </p:sp>
      <p:sp>
        <p:nvSpPr>
          <p:cNvPr id="17412" name="Text Box 5"/>
          <p:cNvSpPr txBox="1">
            <a:spLocks noChangeArrowheads="1"/>
          </p:cNvSpPr>
          <p:nvPr/>
        </p:nvSpPr>
        <p:spPr bwMode="auto">
          <a:xfrm>
            <a:off x="76200" y="6292850"/>
            <a:ext cx="9067800" cy="492443"/>
          </a:xfrm>
          <a:prstGeom prst="rect">
            <a:avLst/>
          </a:prstGeom>
          <a:noFill/>
          <a:ln w="9525">
            <a:noFill/>
            <a:miter lim="800000"/>
            <a:headEnd/>
            <a:tailEnd/>
          </a:ln>
        </p:spPr>
        <p:txBody>
          <a:bodyPr>
            <a:spAutoFit/>
          </a:bodyPr>
          <a:lstStyle/>
          <a:p>
            <a:pPr algn="ctr"/>
            <a:r>
              <a:rPr lang="en-US" sz="1600" dirty="0" smtClean="0">
                <a:solidFill>
                  <a:schemeClr val="bg1"/>
                </a:solidFill>
              </a:rPr>
              <a:t>Dana met Math target levels of proficiency – </a:t>
            </a:r>
            <a:r>
              <a:rPr lang="en-US" sz="1600" dirty="0" err="1" smtClean="0">
                <a:solidFill>
                  <a:schemeClr val="bg1"/>
                </a:solidFill>
              </a:rPr>
              <a:t>Correia</a:t>
            </a:r>
            <a:r>
              <a:rPr lang="en-US" sz="1600" dirty="0" smtClean="0">
                <a:solidFill>
                  <a:schemeClr val="bg1"/>
                </a:solidFill>
              </a:rPr>
              <a:t> &amp; Point Loma did not</a:t>
            </a:r>
            <a:endParaRPr lang="en-US" sz="1600" b="1" dirty="0" smtClean="0">
              <a:solidFill>
                <a:schemeClr val="bg1"/>
              </a:solidFill>
            </a:endParaRPr>
          </a:p>
          <a:p>
            <a:r>
              <a:rPr lang="en-US" sz="1000" dirty="0" smtClean="0">
                <a:solidFill>
                  <a:schemeClr val="bg1"/>
                </a:solidFill>
              </a:rPr>
              <a:t>                                                             *Subgroups that show below proficiency may not have large enough student population to be statistically relevant.</a:t>
            </a:r>
            <a:endParaRPr lang="en-US" sz="1000" dirty="0">
              <a:solidFill>
                <a:schemeClr val="bg1"/>
              </a:solidFill>
            </a:endParaRPr>
          </a:p>
        </p:txBody>
      </p:sp>
      <p:sp>
        <p:nvSpPr>
          <p:cNvPr id="17413" name="Text Box 7"/>
          <p:cNvSpPr txBox="1">
            <a:spLocks noChangeArrowheads="1"/>
          </p:cNvSpPr>
          <p:nvPr/>
        </p:nvSpPr>
        <p:spPr bwMode="auto">
          <a:xfrm>
            <a:off x="152400" y="304800"/>
            <a:ext cx="6058069" cy="369332"/>
          </a:xfrm>
          <a:prstGeom prst="rect">
            <a:avLst/>
          </a:prstGeom>
          <a:noFill/>
          <a:ln w="9525">
            <a:noFill/>
            <a:miter lim="800000"/>
            <a:headEnd/>
            <a:tailEnd/>
          </a:ln>
        </p:spPr>
        <p:txBody>
          <a:bodyPr wrap="none">
            <a:spAutoFit/>
          </a:bodyPr>
          <a:lstStyle/>
          <a:p>
            <a:r>
              <a:rPr lang="en-US" sz="1800" b="1" dirty="0" smtClean="0">
                <a:solidFill>
                  <a:schemeClr val="bg1"/>
                </a:solidFill>
              </a:rPr>
              <a:t>Proficiency Levels - </a:t>
            </a:r>
            <a:r>
              <a:rPr lang="en-US" sz="1800" b="1" dirty="0" smtClean="0">
                <a:solidFill>
                  <a:srgbClr val="FFC000"/>
                </a:solidFill>
              </a:rPr>
              <a:t>Math </a:t>
            </a:r>
            <a:r>
              <a:rPr lang="en-US" sz="1800" b="1" dirty="0" smtClean="0">
                <a:solidFill>
                  <a:srgbClr val="FFC000"/>
                </a:solidFill>
              </a:rPr>
              <a:t>2009 </a:t>
            </a:r>
            <a:r>
              <a:rPr lang="en-US" sz="1800" b="1" dirty="0" smtClean="0">
                <a:solidFill>
                  <a:schemeClr val="bg1"/>
                </a:solidFill>
              </a:rPr>
              <a:t>– Middle/High Schools</a:t>
            </a:r>
            <a:endParaRPr lang="en-US" sz="1800" b="1" dirty="0">
              <a:solidFill>
                <a:schemeClr val="bg1"/>
              </a:solidFill>
            </a:endParaRPr>
          </a:p>
        </p:txBody>
      </p:sp>
      <p:sp>
        <p:nvSpPr>
          <p:cNvPr id="17414" name="Text Box 10"/>
          <p:cNvSpPr txBox="1">
            <a:spLocks noChangeArrowheads="1"/>
          </p:cNvSpPr>
          <p:nvPr/>
        </p:nvSpPr>
        <p:spPr bwMode="auto">
          <a:xfrm>
            <a:off x="152400" y="3886200"/>
            <a:ext cx="796180" cy="584775"/>
          </a:xfrm>
          <a:prstGeom prst="rect">
            <a:avLst/>
          </a:prstGeom>
          <a:noFill/>
          <a:ln w="9525">
            <a:solidFill>
              <a:schemeClr val="hlink"/>
            </a:solidFill>
            <a:miter lim="800000"/>
            <a:headEnd/>
            <a:tailEnd/>
          </a:ln>
        </p:spPr>
        <p:txBody>
          <a:bodyPr wrap="none">
            <a:spAutoFit/>
          </a:bodyPr>
          <a:lstStyle/>
          <a:p>
            <a:pPr algn="ctr"/>
            <a:r>
              <a:rPr lang="en-US" sz="1600" b="1" dirty="0" smtClean="0">
                <a:solidFill>
                  <a:schemeClr val="bg1"/>
                </a:solidFill>
              </a:rPr>
              <a:t>Target</a:t>
            </a:r>
            <a:endParaRPr lang="en-US" sz="1600" b="1" dirty="0">
              <a:solidFill>
                <a:schemeClr val="bg1"/>
              </a:solidFill>
            </a:endParaRPr>
          </a:p>
          <a:p>
            <a:pPr algn="ctr"/>
            <a:r>
              <a:rPr lang="en-US" sz="1600" b="1" dirty="0" smtClean="0">
                <a:solidFill>
                  <a:schemeClr val="bg1"/>
                </a:solidFill>
              </a:rPr>
              <a:t>47.5</a:t>
            </a:r>
            <a:r>
              <a:rPr lang="en-US" sz="1600" b="1" dirty="0" smtClean="0">
                <a:solidFill>
                  <a:schemeClr val="bg1"/>
                </a:solidFill>
              </a:rPr>
              <a:t>%</a:t>
            </a:r>
            <a:endParaRPr lang="en-US" sz="1600" b="1" dirty="0">
              <a:solidFill>
                <a:schemeClr val="bg1"/>
              </a:solidFill>
            </a:endParaRPr>
          </a:p>
        </p:txBody>
      </p:sp>
      <p:sp>
        <p:nvSpPr>
          <p:cNvPr id="343051" name="Line 11"/>
          <p:cNvSpPr>
            <a:spLocks noChangeShapeType="1"/>
          </p:cNvSpPr>
          <p:nvPr/>
        </p:nvSpPr>
        <p:spPr bwMode="auto">
          <a:xfrm>
            <a:off x="1066800" y="4114800"/>
            <a:ext cx="4495800" cy="0"/>
          </a:xfrm>
          <a:prstGeom prst="line">
            <a:avLst/>
          </a:prstGeom>
          <a:ln w="38100">
            <a:solidFill>
              <a:schemeClr val="accent1"/>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en-US"/>
          </a:p>
        </p:txBody>
      </p:sp>
      <p:sp>
        <p:nvSpPr>
          <p:cNvPr id="9" name="Text Box 10"/>
          <p:cNvSpPr txBox="1">
            <a:spLocks noChangeArrowheads="1"/>
          </p:cNvSpPr>
          <p:nvPr/>
        </p:nvSpPr>
        <p:spPr bwMode="auto">
          <a:xfrm>
            <a:off x="7814420" y="3911025"/>
            <a:ext cx="796180" cy="584775"/>
          </a:xfrm>
          <a:prstGeom prst="rect">
            <a:avLst/>
          </a:prstGeom>
          <a:noFill/>
          <a:ln w="9525">
            <a:solidFill>
              <a:schemeClr val="hlink"/>
            </a:solidFill>
            <a:miter lim="800000"/>
            <a:headEnd/>
            <a:tailEnd/>
          </a:ln>
        </p:spPr>
        <p:txBody>
          <a:bodyPr wrap="none">
            <a:spAutoFit/>
          </a:bodyPr>
          <a:lstStyle/>
          <a:p>
            <a:pPr algn="ctr"/>
            <a:r>
              <a:rPr lang="en-US" sz="1600" b="1" dirty="0" smtClean="0">
                <a:solidFill>
                  <a:schemeClr val="bg1"/>
                </a:solidFill>
              </a:rPr>
              <a:t>Target</a:t>
            </a:r>
            <a:endParaRPr lang="en-US" sz="1600" b="1" dirty="0">
              <a:solidFill>
                <a:schemeClr val="bg1"/>
              </a:solidFill>
            </a:endParaRPr>
          </a:p>
          <a:p>
            <a:pPr algn="ctr"/>
            <a:r>
              <a:rPr lang="en-US" sz="1600" b="1" dirty="0" smtClean="0">
                <a:solidFill>
                  <a:schemeClr val="bg1"/>
                </a:solidFill>
              </a:rPr>
              <a:t>43</a:t>
            </a:r>
            <a:r>
              <a:rPr lang="en-US" sz="1600" b="1" dirty="0" smtClean="0">
                <a:solidFill>
                  <a:schemeClr val="bg1"/>
                </a:solidFill>
              </a:rPr>
              <a:t>.5%</a:t>
            </a:r>
            <a:endParaRPr lang="en-US" sz="1600" b="1" dirty="0">
              <a:solidFill>
                <a:schemeClr val="bg1"/>
              </a:solidFill>
            </a:endParaRPr>
          </a:p>
        </p:txBody>
      </p:sp>
      <p:sp>
        <p:nvSpPr>
          <p:cNvPr id="10" name="Line 11"/>
          <p:cNvSpPr>
            <a:spLocks noChangeShapeType="1"/>
          </p:cNvSpPr>
          <p:nvPr/>
        </p:nvSpPr>
        <p:spPr bwMode="auto">
          <a:xfrm>
            <a:off x="5638800" y="4191000"/>
            <a:ext cx="2209800" cy="0"/>
          </a:xfrm>
          <a:prstGeom prst="line">
            <a:avLst/>
          </a:prstGeom>
          <a:ln w="38100">
            <a:solidFill>
              <a:schemeClr val="accent1"/>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517525" y="1106488"/>
            <a:ext cx="2377574" cy="646331"/>
          </a:xfrm>
          <a:prstGeom prst="rect">
            <a:avLst/>
          </a:prstGeom>
          <a:noFill/>
          <a:ln w="9525">
            <a:noFill/>
            <a:miter lim="800000"/>
            <a:headEnd/>
            <a:tailEnd/>
          </a:ln>
        </p:spPr>
        <p:txBody>
          <a:bodyPr wrap="none">
            <a:spAutoFit/>
          </a:bodyPr>
          <a:lstStyle/>
          <a:p>
            <a:r>
              <a:rPr lang="en-US" sz="1800" b="1" dirty="0" smtClean="0">
                <a:solidFill>
                  <a:srgbClr val="FFC000"/>
                </a:solidFill>
              </a:rPr>
              <a:t>Barnard Elementary</a:t>
            </a:r>
            <a:endParaRPr lang="en-US" sz="1800" b="1" dirty="0">
              <a:solidFill>
                <a:srgbClr val="FFC000"/>
              </a:solidFill>
            </a:endParaRPr>
          </a:p>
          <a:p>
            <a:r>
              <a:rPr lang="en-US" sz="1800" dirty="0" smtClean="0">
                <a:solidFill>
                  <a:schemeClr val="bg1"/>
                </a:solidFill>
              </a:rPr>
              <a:t>2009 </a:t>
            </a:r>
            <a:r>
              <a:rPr lang="en-US" sz="1800" dirty="0">
                <a:solidFill>
                  <a:schemeClr val="bg1"/>
                </a:solidFill>
              </a:rPr>
              <a:t>AYP Report</a:t>
            </a:r>
          </a:p>
        </p:txBody>
      </p:sp>
      <p:sp>
        <p:nvSpPr>
          <p:cNvPr id="8" name="TextBox 7"/>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1026" name="Picture 2"/>
          <p:cNvPicPr>
            <a:picLocks noChangeAspect="1" noChangeArrowheads="1"/>
          </p:cNvPicPr>
          <p:nvPr/>
        </p:nvPicPr>
        <p:blipFill>
          <a:blip r:embed="rId2" cstate="print"/>
          <a:srcRect t="29714" r="66666" b="6286"/>
          <a:stretch>
            <a:fillRect/>
          </a:stretch>
        </p:blipFill>
        <p:spPr bwMode="auto">
          <a:xfrm>
            <a:off x="4495800" y="1066800"/>
            <a:ext cx="4445000" cy="5334000"/>
          </a:xfrm>
          <a:prstGeom prst="rect">
            <a:avLst/>
          </a:prstGeom>
          <a:noFill/>
          <a:ln w="9525">
            <a:solidFill>
              <a:schemeClr val="bg1"/>
            </a:solidFill>
            <a:miter lim="800000"/>
            <a:headEnd/>
            <a:tailEnd/>
          </a:ln>
        </p:spPr>
      </p:pic>
      <p:pic>
        <p:nvPicPr>
          <p:cNvPr id="1027" name="Picture 3"/>
          <p:cNvPicPr>
            <a:picLocks noChangeAspect="1" noChangeArrowheads="1"/>
          </p:cNvPicPr>
          <p:nvPr/>
        </p:nvPicPr>
        <p:blipFill>
          <a:blip r:embed="rId3" cstate="print"/>
          <a:srcRect t="53048" r="56666" b="5809"/>
          <a:stretch>
            <a:fillRect/>
          </a:stretch>
        </p:blipFill>
        <p:spPr bwMode="auto">
          <a:xfrm>
            <a:off x="76200" y="2362200"/>
            <a:ext cx="4267200" cy="2532185"/>
          </a:xfrm>
          <a:prstGeom prst="rect">
            <a:avLst/>
          </a:prstGeom>
          <a:noFill/>
          <a:ln w="9525">
            <a:solidFill>
              <a:schemeClr val="bg1"/>
            </a:solidFill>
            <a:miter lim="800000"/>
            <a:headEnd/>
            <a:tailEnd/>
          </a:ln>
        </p:spPr>
      </p:pic>
      <p:sp>
        <p:nvSpPr>
          <p:cNvPr id="9" name="TextBox 8"/>
          <p:cNvSpPr txBox="1"/>
          <p:nvPr/>
        </p:nvSpPr>
        <p:spPr>
          <a:xfrm>
            <a:off x="609600" y="4905851"/>
            <a:ext cx="2152320" cy="1292662"/>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7 of 7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Yes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517525" y="1106488"/>
            <a:ext cx="2351926" cy="646331"/>
          </a:xfrm>
          <a:prstGeom prst="rect">
            <a:avLst/>
          </a:prstGeom>
          <a:noFill/>
          <a:ln w="9525">
            <a:noFill/>
            <a:miter lim="800000"/>
            <a:headEnd/>
            <a:tailEnd/>
          </a:ln>
        </p:spPr>
        <p:txBody>
          <a:bodyPr wrap="none">
            <a:spAutoFit/>
          </a:bodyPr>
          <a:lstStyle/>
          <a:p>
            <a:r>
              <a:rPr lang="en-US" sz="1800" b="1" dirty="0" smtClean="0">
                <a:solidFill>
                  <a:srgbClr val="FFC000"/>
                </a:solidFill>
              </a:rPr>
              <a:t>Cabrillo Elementary</a:t>
            </a:r>
            <a:endParaRPr lang="en-US" sz="1800" b="1" dirty="0">
              <a:solidFill>
                <a:srgbClr val="FFC000"/>
              </a:solidFill>
            </a:endParaRPr>
          </a:p>
          <a:p>
            <a:r>
              <a:rPr lang="en-US" sz="1800" dirty="0" smtClean="0">
                <a:solidFill>
                  <a:schemeClr val="bg1"/>
                </a:solidFill>
              </a:rPr>
              <a:t>2009 </a:t>
            </a:r>
            <a:r>
              <a:rPr lang="en-US" sz="1800" dirty="0">
                <a:solidFill>
                  <a:schemeClr val="bg1"/>
                </a:solidFill>
              </a:rPr>
              <a:t>AYP Report</a:t>
            </a:r>
          </a:p>
        </p:txBody>
      </p:sp>
      <p:sp>
        <p:nvSpPr>
          <p:cNvPr id="7" name="TextBox 6"/>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2050" name="Picture 2"/>
          <p:cNvPicPr>
            <a:picLocks noChangeAspect="1" noChangeArrowheads="1"/>
          </p:cNvPicPr>
          <p:nvPr/>
        </p:nvPicPr>
        <p:blipFill>
          <a:blip r:embed="rId2" cstate="print"/>
          <a:srcRect t="29714" r="67143" b="6286"/>
          <a:stretch>
            <a:fillRect/>
          </a:stretch>
        </p:blipFill>
        <p:spPr bwMode="auto">
          <a:xfrm>
            <a:off x="4419600" y="1020417"/>
            <a:ext cx="4419600" cy="5380383"/>
          </a:xfrm>
          <a:prstGeom prst="rect">
            <a:avLst/>
          </a:prstGeom>
          <a:noFill/>
          <a:ln w="9525">
            <a:solidFill>
              <a:schemeClr val="bg1"/>
            </a:solidFill>
            <a:miter lim="800000"/>
            <a:headEnd/>
            <a:tailEnd/>
          </a:ln>
        </p:spPr>
      </p:pic>
      <p:pic>
        <p:nvPicPr>
          <p:cNvPr id="2051" name="Picture 3"/>
          <p:cNvPicPr>
            <a:picLocks noChangeAspect="1" noChangeArrowheads="1"/>
          </p:cNvPicPr>
          <p:nvPr/>
        </p:nvPicPr>
        <p:blipFill>
          <a:blip r:embed="rId3" cstate="print"/>
          <a:srcRect t="52286" r="56667" b="5809"/>
          <a:stretch>
            <a:fillRect/>
          </a:stretch>
        </p:blipFill>
        <p:spPr bwMode="auto">
          <a:xfrm>
            <a:off x="73428" y="2362200"/>
            <a:ext cx="4269971" cy="2580752"/>
          </a:xfrm>
          <a:prstGeom prst="rect">
            <a:avLst/>
          </a:prstGeom>
          <a:noFill/>
          <a:ln w="9525">
            <a:solidFill>
              <a:schemeClr val="bg1"/>
            </a:solidFill>
            <a:miter lim="800000"/>
            <a:headEnd/>
            <a:tailEnd/>
          </a:ln>
        </p:spPr>
      </p:pic>
      <p:sp>
        <p:nvSpPr>
          <p:cNvPr id="9" name="TextBox 8"/>
          <p:cNvSpPr txBox="1"/>
          <p:nvPr/>
        </p:nvSpPr>
        <p:spPr>
          <a:xfrm>
            <a:off x="609600" y="4905851"/>
            <a:ext cx="2683235" cy="1723549"/>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14 of 15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No</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Year 1 Program Improvement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517525" y="1106488"/>
            <a:ext cx="2223686" cy="646331"/>
          </a:xfrm>
          <a:prstGeom prst="rect">
            <a:avLst/>
          </a:prstGeom>
          <a:noFill/>
          <a:ln w="9525">
            <a:noFill/>
            <a:miter lim="800000"/>
            <a:headEnd/>
            <a:tailEnd/>
          </a:ln>
        </p:spPr>
        <p:txBody>
          <a:bodyPr wrap="none">
            <a:spAutoFit/>
          </a:bodyPr>
          <a:lstStyle/>
          <a:p>
            <a:r>
              <a:rPr lang="en-US" sz="1800" b="1" dirty="0" smtClean="0">
                <a:solidFill>
                  <a:srgbClr val="FFC000"/>
                </a:solidFill>
              </a:rPr>
              <a:t>Dewey Elementary</a:t>
            </a:r>
            <a:endParaRPr lang="en-US" sz="1800" b="1" dirty="0">
              <a:solidFill>
                <a:srgbClr val="FFC000"/>
              </a:solidFill>
            </a:endParaRPr>
          </a:p>
          <a:p>
            <a:r>
              <a:rPr lang="en-US" sz="1800" dirty="0" smtClean="0">
                <a:solidFill>
                  <a:schemeClr val="bg1"/>
                </a:solidFill>
              </a:rPr>
              <a:t>2009 </a:t>
            </a:r>
            <a:r>
              <a:rPr lang="en-US" sz="1800" dirty="0">
                <a:solidFill>
                  <a:schemeClr val="bg1"/>
                </a:solidFill>
              </a:rPr>
              <a:t>AYP Report</a:t>
            </a:r>
          </a:p>
        </p:txBody>
      </p:sp>
      <p:sp>
        <p:nvSpPr>
          <p:cNvPr id="8" name="TextBox 7"/>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3074" name="Picture 2"/>
          <p:cNvPicPr>
            <a:picLocks noChangeAspect="1" noChangeArrowheads="1"/>
          </p:cNvPicPr>
          <p:nvPr/>
        </p:nvPicPr>
        <p:blipFill>
          <a:blip r:embed="rId2" cstate="print"/>
          <a:srcRect t="28952" r="67143" b="6286"/>
          <a:stretch>
            <a:fillRect/>
          </a:stretch>
        </p:blipFill>
        <p:spPr bwMode="auto">
          <a:xfrm>
            <a:off x="4572000" y="972930"/>
            <a:ext cx="4419600" cy="5444436"/>
          </a:xfrm>
          <a:prstGeom prst="rect">
            <a:avLst/>
          </a:prstGeom>
          <a:noFill/>
          <a:ln w="9525">
            <a:solidFill>
              <a:schemeClr val="bg1"/>
            </a:solidFill>
            <a:miter lim="800000"/>
            <a:headEnd/>
            <a:tailEnd/>
          </a:ln>
        </p:spPr>
      </p:pic>
      <p:pic>
        <p:nvPicPr>
          <p:cNvPr id="3075" name="Picture 3"/>
          <p:cNvPicPr>
            <a:picLocks noChangeAspect="1" noChangeArrowheads="1"/>
          </p:cNvPicPr>
          <p:nvPr/>
        </p:nvPicPr>
        <p:blipFill>
          <a:blip r:embed="rId3" cstate="print"/>
          <a:srcRect t="53048" r="56666" b="5809"/>
          <a:stretch>
            <a:fillRect/>
          </a:stretch>
        </p:blipFill>
        <p:spPr bwMode="auto">
          <a:xfrm>
            <a:off x="182033" y="2362200"/>
            <a:ext cx="4237567" cy="2514600"/>
          </a:xfrm>
          <a:prstGeom prst="rect">
            <a:avLst/>
          </a:prstGeom>
          <a:noFill/>
          <a:ln w="9525">
            <a:solidFill>
              <a:schemeClr val="bg1"/>
            </a:solidFill>
            <a:miter lim="800000"/>
            <a:headEnd/>
            <a:tailEnd/>
          </a:ln>
        </p:spPr>
      </p:pic>
      <p:sp>
        <p:nvSpPr>
          <p:cNvPr id="9" name="TextBox 8"/>
          <p:cNvSpPr txBox="1"/>
          <p:nvPr/>
        </p:nvSpPr>
        <p:spPr>
          <a:xfrm>
            <a:off x="609600" y="4905851"/>
            <a:ext cx="2351093" cy="1292662"/>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17 of 17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Yes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517525" y="1106488"/>
            <a:ext cx="2826415" cy="646331"/>
          </a:xfrm>
          <a:prstGeom prst="rect">
            <a:avLst/>
          </a:prstGeom>
          <a:noFill/>
          <a:ln w="9525">
            <a:noFill/>
            <a:miter lim="800000"/>
            <a:headEnd/>
            <a:tailEnd/>
          </a:ln>
        </p:spPr>
        <p:txBody>
          <a:bodyPr wrap="none">
            <a:spAutoFit/>
          </a:bodyPr>
          <a:lstStyle/>
          <a:p>
            <a:r>
              <a:rPr lang="en-US" sz="1800" b="1" dirty="0" smtClean="0">
                <a:solidFill>
                  <a:srgbClr val="FFC000"/>
                </a:solidFill>
              </a:rPr>
              <a:t>Loma Portal Elementary</a:t>
            </a:r>
            <a:endParaRPr lang="en-US" sz="1800" b="1" dirty="0">
              <a:solidFill>
                <a:srgbClr val="FFC000"/>
              </a:solidFill>
            </a:endParaRPr>
          </a:p>
          <a:p>
            <a:r>
              <a:rPr lang="en-US" sz="1800" dirty="0" smtClean="0">
                <a:solidFill>
                  <a:schemeClr val="bg1"/>
                </a:solidFill>
              </a:rPr>
              <a:t>2009 </a:t>
            </a:r>
            <a:r>
              <a:rPr lang="en-US" sz="1800" dirty="0">
                <a:solidFill>
                  <a:schemeClr val="bg1"/>
                </a:solidFill>
              </a:rPr>
              <a:t>AYP Report</a:t>
            </a:r>
          </a:p>
        </p:txBody>
      </p:sp>
      <p:sp>
        <p:nvSpPr>
          <p:cNvPr id="6" name="TextBox 5"/>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4098" name="Picture 2"/>
          <p:cNvPicPr>
            <a:picLocks noChangeAspect="1" noChangeArrowheads="1"/>
          </p:cNvPicPr>
          <p:nvPr/>
        </p:nvPicPr>
        <p:blipFill>
          <a:blip r:embed="rId2" cstate="print"/>
          <a:srcRect t="29714" r="67619" b="6286"/>
          <a:stretch>
            <a:fillRect/>
          </a:stretch>
        </p:blipFill>
        <p:spPr bwMode="auto">
          <a:xfrm>
            <a:off x="4564743" y="914400"/>
            <a:ext cx="4441371" cy="5486400"/>
          </a:xfrm>
          <a:prstGeom prst="rect">
            <a:avLst/>
          </a:prstGeom>
          <a:noFill/>
          <a:ln w="9525">
            <a:solidFill>
              <a:schemeClr val="bg1"/>
            </a:solidFill>
            <a:miter lim="800000"/>
            <a:headEnd/>
            <a:tailEnd/>
          </a:ln>
        </p:spPr>
      </p:pic>
      <p:pic>
        <p:nvPicPr>
          <p:cNvPr id="4099" name="Picture 3"/>
          <p:cNvPicPr>
            <a:picLocks noChangeAspect="1" noChangeArrowheads="1"/>
          </p:cNvPicPr>
          <p:nvPr/>
        </p:nvPicPr>
        <p:blipFill>
          <a:blip r:embed="rId3" cstate="print"/>
          <a:srcRect t="53048" r="56190" b="5809"/>
          <a:stretch>
            <a:fillRect/>
          </a:stretch>
        </p:blipFill>
        <p:spPr bwMode="auto">
          <a:xfrm>
            <a:off x="152400" y="2286000"/>
            <a:ext cx="4267200" cy="2504661"/>
          </a:xfrm>
          <a:prstGeom prst="rect">
            <a:avLst/>
          </a:prstGeom>
          <a:noFill/>
          <a:ln w="9525">
            <a:solidFill>
              <a:schemeClr val="bg1"/>
            </a:solidFill>
            <a:miter lim="800000"/>
            <a:headEnd/>
            <a:tailEnd/>
          </a:ln>
        </p:spPr>
      </p:pic>
      <p:sp>
        <p:nvSpPr>
          <p:cNvPr id="9" name="TextBox 8"/>
          <p:cNvSpPr txBox="1"/>
          <p:nvPr/>
        </p:nvSpPr>
        <p:spPr>
          <a:xfrm>
            <a:off x="609600" y="4905851"/>
            <a:ext cx="2351093" cy="1292662"/>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17 of 17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Yes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517525" y="1106488"/>
            <a:ext cx="2954655" cy="646331"/>
          </a:xfrm>
          <a:prstGeom prst="rect">
            <a:avLst/>
          </a:prstGeom>
          <a:noFill/>
          <a:ln w="9525">
            <a:noFill/>
            <a:miter lim="800000"/>
            <a:headEnd/>
            <a:tailEnd/>
          </a:ln>
        </p:spPr>
        <p:txBody>
          <a:bodyPr wrap="none">
            <a:spAutoFit/>
          </a:bodyPr>
          <a:lstStyle/>
          <a:p>
            <a:r>
              <a:rPr lang="en-US" sz="1800" b="1" dirty="0" smtClean="0">
                <a:solidFill>
                  <a:srgbClr val="FFC000"/>
                </a:solidFill>
              </a:rPr>
              <a:t>Ocean Beach Elementary</a:t>
            </a:r>
            <a:endParaRPr lang="en-US" sz="1800" b="1" dirty="0">
              <a:solidFill>
                <a:srgbClr val="FFC000"/>
              </a:solidFill>
            </a:endParaRPr>
          </a:p>
          <a:p>
            <a:r>
              <a:rPr lang="en-US" sz="1800" dirty="0" smtClean="0">
                <a:solidFill>
                  <a:schemeClr val="bg1"/>
                </a:solidFill>
              </a:rPr>
              <a:t>2009 </a:t>
            </a:r>
            <a:r>
              <a:rPr lang="en-US" sz="1800" dirty="0">
                <a:solidFill>
                  <a:schemeClr val="bg1"/>
                </a:solidFill>
              </a:rPr>
              <a:t>AYP Report</a:t>
            </a:r>
          </a:p>
        </p:txBody>
      </p:sp>
      <p:sp>
        <p:nvSpPr>
          <p:cNvPr id="7" name="TextBox 6"/>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5122" name="Picture 2"/>
          <p:cNvPicPr>
            <a:picLocks noChangeAspect="1" noChangeArrowheads="1"/>
          </p:cNvPicPr>
          <p:nvPr/>
        </p:nvPicPr>
        <p:blipFill>
          <a:blip r:embed="rId2" cstate="print"/>
          <a:srcRect t="29714" r="66666" b="5524"/>
          <a:stretch>
            <a:fillRect/>
          </a:stretch>
        </p:blipFill>
        <p:spPr bwMode="auto">
          <a:xfrm>
            <a:off x="4495800" y="1034142"/>
            <a:ext cx="4419601" cy="5366658"/>
          </a:xfrm>
          <a:prstGeom prst="rect">
            <a:avLst/>
          </a:prstGeom>
          <a:noFill/>
          <a:ln w="9525">
            <a:solidFill>
              <a:schemeClr val="bg1"/>
            </a:solidFill>
            <a:miter lim="800000"/>
            <a:headEnd/>
            <a:tailEnd/>
          </a:ln>
        </p:spPr>
      </p:pic>
      <p:pic>
        <p:nvPicPr>
          <p:cNvPr id="5123" name="Picture 3"/>
          <p:cNvPicPr>
            <a:picLocks noChangeAspect="1" noChangeArrowheads="1"/>
          </p:cNvPicPr>
          <p:nvPr/>
        </p:nvPicPr>
        <p:blipFill>
          <a:blip r:embed="rId3" cstate="print"/>
          <a:srcRect t="52526" r="56190" b="5524"/>
          <a:stretch>
            <a:fillRect/>
          </a:stretch>
        </p:blipFill>
        <p:spPr bwMode="auto">
          <a:xfrm>
            <a:off x="127326" y="2362200"/>
            <a:ext cx="4201746" cy="2514600"/>
          </a:xfrm>
          <a:prstGeom prst="rect">
            <a:avLst/>
          </a:prstGeom>
          <a:noFill/>
          <a:ln w="9525">
            <a:solidFill>
              <a:schemeClr val="bg1"/>
            </a:solidFill>
            <a:miter lim="800000"/>
            <a:headEnd/>
            <a:tailEnd/>
          </a:ln>
        </p:spPr>
      </p:pic>
      <p:sp>
        <p:nvSpPr>
          <p:cNvPr id="9" name="TextBox 8"/>
          <p:cNvSpPr txBox="1"/>
          <p:nvPr/>
        </p:nvSpPr>
        <p:spPr>
          <a:xfrm>
            <a:off x="609600" y="4905851"/>
            <a:ext cx="2351093" cy="1292662"/>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13 of 13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Yes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517525" y="1106488"/>
            <a:ext cx="2698175" cy="646331"/>
          </a:xfrm>
          <a:prstGeom prst="rect">
            <a:avLst/>
          </a:prstGeom>
          <a:noFill/>
          <a:ln w="9525">
            <a:noFill/>
            <a:miter lim="800000"/>
            <a:headEnd/>
            <a:tailEnd/>
          </a:ln>
        </p:spPr>
        <p:txBody>
          <a:bodyPr wrap="none">
            <a:spAutoFit/>
          </a:bodyPr>
          <a:lstStyle/>
          <a:p>
            <a:r>
              <a:rPr lang="en-US" sz="1800" b="1" dirty="0" smtClean="0">
                <a:solidFill>
                  <a:srgbClr val="FFC000"/>
                </a:solidFill>
              </a:rPr>
              <a:t>Silver Gate Elementary</a:t>
            </a:r>
            <a:endParaRPr lang="en-US" sz="1800" b="1" dirty="0">
              <a:solidFill>
                <a:srgbClr val="FFC000"/>
              </a:solidFill>
            </a:endParaRPr>
          </a:p>
          <a:p>
            <a:r>
              <a:rPr lang="en-US" sz="1800" dirty="0" smtClean="0">
                <a:solidFill>
                  <a:schemeClr val="bg1"/>
                </a:solidFill>
              </a:rPr>
              <a:t>2009 </a:t>
            </a:r>
            <a:r>
              <a:rPr lang="en-US" sz="1800" dirty="0">
                <a:solidFill>
                  <a:schemeClr val="bg1"/>
                </a:solidFill>
              </a:rPr>
              <a:t>AYP Report</a:t>
            </a:r>
          </a:p>
        </p:txBody>
      </p:sp>
      <p:sp>
        <p:nvSpPr>
          <p:cNvPr id="7" name="TextBox 6"/>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6150" name="Picture 6"/>
          <p:cNvPicPr>
            <a:picLocks noChangeAspect="1" noChangeArrowheads="1"/>
          </p:cNvPicPr>
          <p:nvPr/>
        </p:nvPicPr>
        <p:blipFill>
          <a:blip r:embed="rId2" cstate="print"/>
          <a:srcRect t="29714" r="67143" b="5524"/>
          <a:stretch>
            <a:fillRect/>
          </a:stretch>
        </p:blipFill>
        <p:spPr bwMode="auto">
          <a:xfrm>
            <a:off x="4495800" y="1066800"/>
            <a:ext cx="4268097" cy="5257800"/>
          </a:xfrm>
          <a:prstGeom prst="rect">
            <a:avLst/>
          </a:prstGeom>
          <a:noFill/>
          <a:ln w="9525">
            <a:solidFill>
              <a:schemeClr val="bg1"/>
            </a:solidFill>
            <a:miter lim="800000"/>
            <a:headEnd/>
            <a:tailEnd/>
          </a:ln>
        </p:spPr>
      </p:pic>
      <p:pic>
        <p:nvPicPr>
          <p:cNvPr id="6151" name="Picture 7"/>
          <p:cNvPicPr>
            <a:picLocks noChangeAspect="1" noChangeArrowheads="1"/>
          </p:cNvPicPr>
          <p:nvPr/>
        </p:nvPicPr>
        <p:blipFill>
          <a:blip r:embed="rId3" cstate="print"/>
          <a:srcRect t="53333" r="56190" b="5524"/>
          <a:stretch>
            <a:fillRect/>
          </a:stretch>
        </p:blipFill>
        <p:spPr bwMode="auto">
          <a:xfrm>
            <a:off x="152400" y="2438400"/>
            <a:ext cx="4154311" cy="2438400"/>
          </a:xfrm>
          <a:prstGeom prst="rect">
            <a:avLst/>
          </a:prstGeom>
          <a:noFill/>
          <a:ln w="9525">
            <a:solidFill>
              <a:schemeClr val="bg1"/>
            </a:solidFill>
            <a:miter lim="800000"/>
            <a:headEnd/>
            <a:tailEnd/>
          </a:ln>
        </p:spPr>
      </p:pic>
      <p:sp>
        <p:nvSpPr>
          <p:cNvPr id="14" name="TextBox 13"/>
          <p:cNvSpPr txBox="1"/>
          <p:nvPr/>
        </p:nvSpPr>
        <p:spPr>
          <a:xfrm>
            <a:off x="609600" y="4905851"/>
            <a:ext cx="2351093" cy="1292662"/>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13 of 13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Yes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517525" y="1106488"/>
            <a:ext cx="2847896" cy="646331"/>
          </a:xfrm>
          <a:prstGeom prst="rect">
            <a:avLst/>
          </a:prstGeom>
          <a:noFill/>
          <a:ln w="9525">
            <a:noFill/>
            <a:miter lim="800000"/>
            <a:headEnd/>
            <a:tailEnd/>
          </a:ln>
        </p:spPr>
        <p:txBody>
          <a:bodyPr wrap="none">
            <a:spAutoFit/>
          </a:bodyPr>
          <a:lstStyle/>
          <a:p>
            <a:r>
              <a:rPr lang="en-US" sz="1800" b="1" dirty="0" smtClean="0">
                <a:solidFill>
                  <a:srgbClr val="FFC000"/>
                </a:solidFill>
              </a:rPr>
              <a:t>Sunset View Elementary</a:t>
            </a:r>
            <a:endParaRPr lang="en-US" sz="1800" b="1" dirty="0">
              <a:solidFill>
                <a:srgbClr val="FFC000"/>
              </a:solidFill>
            </a:endParaRPr>
          </a:p>
          <a:p>
            <a:r>
              <a:rPr lang="en-US" sz="1800" dirty="0" smtClean="0">
                <a:solidFill>
                  <a:schemeClr val="bg1"/>
                </a:solidFill>
              </a:rPr>
              <a:t>2009 </a:t>
            </a:r>
            <a:r>
              <a:rPr lang="en-US" sz="1800" dirty="0">
                <a:solidFill>
                  <a:schemeClr val="bg1"/>
                </a:solidFill>
              </a:rPr>
              <a:t>AYP Report</a:t>
            </a:r>
          </a:p>
        </p:txBody>
      </p:sp>
      <p:sp>
        <p:nvSpPr>
          <p:cNvPr id="6" name="TextBox 5"/>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7" name="Picture 5"/>
          <p:cNvPicPr>
            <a:picLocks noChangeAspect="1" noChangeArrowheads="1"/>
          </p:cNvPicPr>
          <p:nvPr/>
        </p:nvPicPr>
        <p:blipFill>
          <a:blip r:embed="rId2" cstate="print"/>
          <a:srcRect t="52571" r="56190" b="6286"/>
          <a:stretch>
            <a:fillRect/>
          </a:stretch>
        </p:blipFill>
        <p:spPr bwMode="auto">
          <a:xfrm>
            <a:off x="135466" y="2362200"/>
            <a:ext cx="4284134" cy="2514600"/>
          </a:xfrm>
          <a:prstGeom prst="rect">
            <a:avLst/>
          </a:prstGeom>
          <a:noFill/>
          <a:ln w="9525">
            <a:solidFill>
              <a:schemeClr val="bg1"/>
            </a:solidFill>
            <a:miter lim="800000"/>
            <a:headEnd/>
            <a:tailEnd/>
          </a:ln>
        </p:spPr>
      </p:pic>
      <p:pic>
        <p:nvPicPr>
          <p:cNvPr id="8" name="Picture 4"/>
          <p:cNvPicPr>
            <a:picLocks noChangeAspect="1" noChangeArrowheads="1"/>
          </p:cNvPicPr>
          <p:nvPr/>
        </p:nvPicPr>
        <p:blipFill>
          <a:blip r:embed="rId3" cstate="print"/>
          <a:srcRect t="30190" r="67143" b="6571"/>
          <a:stretch>
            <a:fillRect/>
          </a:stretch>
        </p:blipFill>
        <p:spPr bwMode="auto">
          <a:xfrm>
            <a:off x="4495800" y="1066800"/>
            <a:ext cx="4434289" cy="5334000"/>
          </a:xfrm>
          <a:prstGeom prst="rect">
            <a:avLst/>
          </a:prstGeom>
          <a:noFill/>
          <a:ln w="9525">
            <a:solidFill>
              <a:schemeClr val="bg1"/>
            </a:solidFill>
            <a:miter lim="800000"/>
            <a:headEnd/>
            <a:tailEnd/>
          </a:ln>
        </p:spPr>
      </p:pic>
      <p:sp>
        <p:nvSpPr>
          <p:cNvPr id="9" name="TextBox 8"/>
          <p:cNvSpPr txBox="1"/>
          <p:nvPr/>
        </p:nvSpPr>
        <p:spPr>
          <a:xfrm>
            <a:off x="609600" y="4905851"/>
            <a:ext cx="2152320" cy="1292662"/>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9 of 9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Yes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517525" y="1106488"/>
            <a:ext cx="2377574" cy="646331"/>
          </a:xfrm>
          <a:prstGeom prst="rect">
            <a:avLst/>
          </a:prstGeom>
          <a:noFill/>
          <a:ln w="9525">
            <a:noFill/>
            <a:miter lim="800000"/>
            <a:headEnd/>
            <a:tailEnd/>
          </a:ln>
        </p:spPr>
        <p:txBody>
          <a:bodyPr wrap="none">
            <a:spAutoFit/>
          </a:bodyPr>
          <a:lstStyle/>
          <a:p>
            <a:r>
              <a:rPr lang="en-US" sz="1800" b="1" dirty="0">
                <a:solidFill>
                  <a:srgbClr val="FFC000"/>
                </a:solidFill>
              </a:rPr>
              <a:t>Dana Middle School</a:t>
            </a:r>
          </a:p>
          <a:p>
            <a:r>
              <a:rPr lang="en-US" sz="1800" dirty="0" smtClean="0">
                <a:solidFill>
                  <a:schemeClr val="bg1"/>
                </a:solidFill>
              </a:rPr>
              <a:t>2009 </a:t>
            </a:r>
            <a:r>
              <a:rPr lang="en-US" sz="1800" dirty="0">
                <a:solidFill>
                  <a:schemeClr val="bg1"/>
                </a:solidFill>
              </a:rPr>
              <a:t>AYP Report</a:t>
            </a:r>
          </a:p>
        </p:txBody>
      </p:sp>
      <p:sp>
        <p:nvSpPr>
          <p:cNvPr id="8" name="TextBox 7"/>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7170" name="Picture 2"/>
          <p:cNvPicPr>
            <a:picLocks noChangeAspect="1" noChangeArrowheads="1"/>
          </p:cNvPicPr>
          <p:nvPr/>
        </p:nvPicPr>
        <p:blipFill>
          <a:blip r:embed="rId2" cstate="print"/>
          <a:srcRect t="29714" r="66667" b="6286"/>
          <a:stretch>
            <a:fillRect/>
          </a:stretch>
        </p:blipFill>
        <p:spPr bwMode="auto">
          <a:xfrm>
            <a:off x="4572000" y="1143000"/>
            <a:ext cx="4343400" cy="5212080"/>
          </a:xfrm>
          <a:prstGeom prst="rect">
            <a:avLst/>
          </a:prstGeom>
          <a:noFill/>
          <a:ln w="9525">
            <a:solidFill>
              <a:schemeClr val="bg1"/>
            </a:solidFill>
            <a:miter lim="800000"/>
            <a:headEnd/>
            <a:tailEnd/>
          </a:ln>
        </p:spPr>
      </p:pic>
      <p:pic>
        <p:nvPicPr>
          <p:cNvPr id="7171" name="Picture 3"/>
          <p:cNvPicPr>
            <a:picLocks noChangeAspect="1" noChangeArrowheads="1"/>
          </p:cNvPicPr>
          <p:nvPr/>
        </p:nvPicPr>
        <p:blipFill>
          <a:blip r:embed="rId3" cstate="print"/>
          <a:srcRect t="53048" r="56666" b="5809"/>
          <a:stretch>
            <a:fillRect/>
          </a:stretch>
        </p:blipFill>
        <p:spPr bwMode="auto">
          <a:xfrm>
            <a:off x="152400" y="2438400"/>
            <a:ext cx="4191000" cy="2486968"/>
          </a:xfrm>
          <a:prstGeom prst="rect">
            <a:avLst/>
          </a:prstGeom>
          <a:noFill/>
          <a:ln w="9525">
            <a:solidFill>
              <a:schemeClr val="bg1"/>
            </a:solidFill>
            <a:miter lim="800000"/>
            <a:headEnd/>
            <a:tailEnd/>
          </a:ln>
        </p:spPr>
      </p:pic>
      <p:sp>
        <p:nvSpPr>
          <p:cNvPr id="9" name="TextBox 8"/>
          <p:cNvSpPr txBox="1"/>
          <p:nvPr/>
        </p:nvSpPr>
        <p:spPr>
          <a:xfrm>
            <a:off x="609600" y="4905851"/>
            <a:ext cx="2351093" cy="1292662"/>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21 of 21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Yes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Box 2"/>
          <p:cNvSpPr txBox="1">
            <a:spLocks noChangeArrowheads="1"/>
          </p:cNvSpPr>
          <p:nvPr/>
        </p:nvSpPr>
        <p:spPr bwMode="auto">
          <a:xfrm>
            <a:off x="517525" y="1106488"/>
            <a:ext cx="2621230" cy="646331"/>
          </a:xfrm>
          <a:prstGeom prst="rect">
            <a:avLst/>
          </a:prstGeom>
          <a:noFill/>
          <a:ln w="9525">
            <a:noFill/>
            <a:miter lim="800000"/>
            <a:headEnd/>
            <a:tailEnd/>
          </a:ln>
        </p:spPr>
        <p:txBody>
          <a:bodyPr wrap="none">
            <a:spAutoFit/>
          </a:bodyPr>
          <a:lstStyle/>
          <a:p>
            <a:r>
              <a:rPr lang="en-US" sz="1800" b="1" dirty="0" err="1">
                <a:solidFill>
                  <a:srgbClr val="FFC000"/>
                </a:solidFill>
              </a:rPr>
              <a:t>Correia</a:t>
            </a:r>
            <a:r>
              <a:rPr lang="en-US" sz="1800" b="1" dirty="0">
                <a:solidFill>
                  <a:srgbClr val="FFC000"/>
                </a:solidFill>
              </a:rPr>
              <a:t> Middle School</a:t>
            </a:r>
          </a:p>
          <a:p>
            <a:r>
              <a:rPr lang="en-US" sz="1800" dirty="0" smtClean="0">
                <a:solidFill>
                  <a:schemeClr val="bg1"/>
                </a:solidFill>
              </a:rPr>
              <a:t>2009 </a:t>
            </a:r>
            <a:r>
              <a:rPr lang="en-US" sz="1800" dirty="0">
                <a:solidFill>
                  <a:schemeClr val="bg1"/>
                </a:solidFill>
              </a:rPr>
              <a:t>AYP Report</a:t>
            </a:r>
          </a:p>
        </p:txBody>
      </p:sp>
      <p:sp>
        <p:nvSpPr>
          <p:cNvPr id="7" name="TextBox 6"/>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8194" name="Picture 2"/>
          <p:cNvPicPr>
            <a:picLocks noChangeAspect="1" noChangeArrowheads="1"/>
          </p:cNvPicPr>
          <p:nvPr/>
        </p:nvPicPr>
        <p:blipFill>
          <a:blip r:embed="rId2" cstate="print"/>
          <a:srcRect t="28952" r="66667" b="5524"/>
          <a:stretch>
            <a:fillRect/>
          </a:stretch>
        </p:blipFill>
        <p:spPr bwMode="auto">
          <a:xfrm>
            <a:off x="4495800" y="971006"/>
            <a:ext cx="4419600" cy="5429794"/>
          </a:xfrm>
          <a:prstGeom prst="rect">
            <a:avLst/>
          </a:prstGeom>
          <a:noFill/>
          <a:ln w="9525">
            <a:solidFill>
              <a:schemeClr val="bg1"/>
            </a:solidFill>
            <a:miter lim="800000"/>
            <a:headEnd/>
            <a:tailEnd/>
          </a:ln>
        </p:spPr>
      </p:pic>
      <p:pic>
        <p:nvPicPr>
          <p:cNvPr id="8195" name="Picture 3"/>
          <p:cNvPicPr>
            <a:picLocks noChangeAspect="1" noChangeArrowheads="1"/>
          </p:cNvPicPr>
          <p:nvPr/>
        </p:nvPicPr>
        <p:blipFill>
          <a:blip r:embed="rId3" cstate="print"/>
          <a:srcRect t="53048" r="56190" b="5809"/>
          <a:stretch>
            <a:fillRect/>
          </a:stretch>
        </p:blipFill>
        <p:spPr bwMode="auto">
          <a:xfrm>
            <a:off x="152400" y="2362200"/>
            <a:ext cx="4191000" cy="2459935"/>
          </a:xfrm>
          <a:prstGeom prst="rect">
            <a:avLst/>
          </a:prstGeom>
          <a:noFill/>
          <a:ln w="9525">
            <a:solidFill>
              <a:schemeClr val="bg1"/>
            </a:solidFill>
            <a:miter lim="800000"/>
            <a:headEnd/>
            <a:tailEnd/>
          </a:ln>
        </p:spPr>
      </p:pic>
      <p:sp>
        <p:nvSpPr>
          <p:cNvPr id="9" name="TextBox 8"/>
          <p:cNvSpPr txBox="1"/>
          <p:nvPr/>
        </p:nvSpPr>
        <p:spPr>
          <a:xfrm>
            <a:off x="609600" y="4905851"/>
            <a:ext cx="2882007" cy="1723549"/>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21 of 21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Yes (Year 1)</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Year 5 of Program Improvement</a:t>
            </a:r>
            <a:endParaRPr lang="en-US" sz="1400" dirty="0">
              <a:solidFill>
                <a:srgbClr val="FFC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517525" y="1106488"/>
            <a:ext cx="2852063" cy="646331"/>
          </a:xfrm>
          <a:prstGeom prst="rect">
            <a:avLst/>
          </a:prstGeom>
          <a:noFill/>
          <a:ln w="9525">
            <a:noFill/>
            <a:miter lim="800000"/>
            <a:headEnd/>
            <a:tailEnd/>
          </a:ln>
        </p:spPr>
        <p:txBody>
          <a:bodyPr wrap="none">
            <a:spAutoFit/>
          </a:bodyPr>
          <a:lstStyle/>
          <a:p>
            <a:r>
              <a:rPr lang="en-US" sz="1800" b="1" dirty="0">
                <a:solidFill>
                  <a:srgbClr val="FFC000"/>
                </a:solidFill>
              </a:rPr>
              <a:t>Point Loma High School</a:t>
            </a:r>
          </a:p>
          <a:p>
            <a:r>
              <a:rPr lang="en-US" sz="1800" dirty="0" smtClean="0">
                <a:solidFill>
                  <a:schemeClr val="bg1"/>
                </a:solidFill>
              </a:rPr>
              <a:t>2009 </a:t>
            </a:r>
            <a:r>
              <a:rPr lang="en-US" sz="1800" dirty="0">
                <a:solidFill>
                  <a:schemeClr val="bg1"/>
                </a:solidFill>
              </a:rPr>
              <a:t>AYP Report</a:t>
            </a:r>
          </a:p>
        </p:txBody>
      </p:sp>
      <p:sp>
        <p:nvSpPr>
          <p:cNvPr id="5" name="TextBox 4"/>
          <p:cNvSpPr txBox="1"/>
          <p:nvPr/>
        </p:nvSpPr>
        <p:spPr>
          <a:xfrm>
            <a:off x="609600" y="4905851"/>
            <a:ext cx="2882007" cy="1723549"/>
          </a:xfrm>
          <a:prstGeom prst="rect">
            <a:avLst/>
          </a:prstGeom>
          <a:noFill/>
        </p:spPr>
        <p:txBody>
          <a:bodyPr wrap="none" rtlCol="0">
            <a:spAutoFit/>
          </a:bodyPr>
          <a:lstStyle/>
          <a:p>
            <a:r>
              <a:rPr lang="en-US" sz="1800" dirty="0" smtClean="0">
                <a:solidFill>
                  <a:srgbClr val="FFC000"/>
                </a:solidFill>
              </a:rPr>
              <a:t>AYP Summary</a:t>
            </a:r>
          </a:p>
          <a:p>
            <a:endParaRPr lang="en-US" sz="1800" dirty="0" smtClean="0">
              <a:solidFill>
                <a:srgbClr val="FFC000"/>
              </a:solidFill>
            </a:endParaRPr>
          </a:p>
          <a:p>
            <a:pPr>
              <a:buFont typeface="Arial" pitchFamily="34" charset="0"/>
              <a:buChar char="•"/>
            </a:pPr>
            <a:r>
              <a:rPr lang="en-US" sz="1400" dirty="0" smtClean="0">
                <a:solidFill>
                  <a:srgbClr val="FFC000"/>
                </a:solidFill>
              </a:rPr>
              <a:t>  Met 21 of 22 AYP Criteria</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Met AYP - No</a:t>
            </a:r>
          </a:p>
          <a:p>
            <a:pPr>
              <a:buFont typeface="Arial" pitchFamily="34" charset="0"/>
              <a:buChar char="•"/>
            </a:pPr>
            <a:endParaRPr lang="en-US" sz="1400" dirty="0" smtClean="0">
              <a:solidFill>
                <a:srgbClr val="FFC000"/>
              </a:solidFill>
            </a:endParaRPr>
          </a:p>
          <a:p>
            <a:pPr>
              <a:buFont typeface="Arial" pitchFamily="34" charset="0"/>
              <a:buChar char="•"/>
            </a:pPr>
            <a:r>
              <a:rPr lang="en-US" sz="1400" dirty="0" smtClean="0">
                <a:solidFill>
                  <a:srgbClr val="FFC000"/>
                </a:solidFill>
              </a:rPr>
              <a:t>  Year 1 of Program Improvement</a:t>
            </a:r>
            <a:endParaRPr lang="en-US" sz="1400" dirty="0">
              <a:solidFill>
                <a:srgbClr val="FFC000"/>
              </a:solidFill>
            </a:endParaRPr>
          </a:p>
        </p:txBody>
      </p:sp>
      <p:sp>
        <p:nvSpPr>
          <p:cNvPr id="6" name="TextBox 5"/>
          <p:cNvSpPr txBox="1"/>
          <p:nvPr/>
        </p:nvSpPr>
        <p:spPr>
          <a:xfrm>
            <a:off x="4495800" y="6400800"/>
            <a:ext cx="4343400" cy="400110"/>
          </a:xfrm>
          <a:prstGeom prst="rect">
            <a:avLst/>
          </a:prstGeom>
          <a:noFill/>
        </p:spPr>
        <p:txBody>
          <a:bodyPr wrap="square" rtlCol="0">
            <a:spAutoFit/>
          </a:bodyPr>
          <a:lstStyle/>
          <a:p>
            <a:r>
              <a:rPr lang="en-US" sz="1000" dirty="0" smtClean="0">
                <a:solidFill>
                  <a:schemeClr val="bg1"/>
                </a:solidFill>
              </a:rPr>
              <a:t>Note: If Proficiency Target has been met but % below target proficiency, subgroup not large enough to be statistically relevant.</a:t>
            </a:r>
            <a:endParaRPr lang="en-US" sz="1000" dirty="0">
              <a:solidFill>
                <a:schemeClr val="bg1"/>
              </a:solidFill>
            </a:endParaRPr>
          </a:p>
        </p:txBody>
      </p:sp>
      <p:pic>
        <p:nvPicPr>
          <p:cNvPr id="9218" name="Picture 2"/>
          <p:cNvPicPr>
            <a:picLocks noChangeAspect="1" noChangeArrowheads="1"/>
          </p:cNvPicPr>
          <p:nvPr/>
        </p:nvPicPr>
        <p:blipFill>
          <a:blip r:embed="rId2" cstate="print"/>
          <a:srcRect t="29714" r="67143" b="6286"/>
          <a:stretch>
            <a:fillRect/>
          </a:stretch>
        </p:blipFill>
        <p:spPr bwMode="auto">
          <a:xfrm>
            <a:off x="4547507" y="990600"/>
            <a:ext cx="4444093" cy="5410200"/>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t="53048" r="56190" b="5809"/>
          <a:stretch>
            <a:fillRect/>
          </a:stretch>
        </p:blipFill>
        <p:spPr bwMode="auto">
          <a:xfrm>
            <a:off x="220134" y="2362200"/>
            <a:ext cx="4199466" cy="24649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p:cNvSpPr txBox="1">
            <a:spLocks noChangeArrowheads="1"/>
          </p:cNvSpPr>
          <p:nvPr/>
        </p:nvSpPr>
        <p:spPr bwMode="auto">
          <a:xfrm>
            <a:off x="3429000" y="3087688"/>
            <a:ext cx="1571625" cy="457200"/>
          </a:xfrm>
          <a:prstGeom prst="rect">
            <a:avLst/>
          </a:prstGeom>
          <a:noFill/>
          <a:ln w="9525">
            <a:noFill/>
            <a:miter lim="800000"/>
            <a:headEnd/>
            <a:tailEnd/>
          </a:ln>
        </p:spPr>
        <p:txBody>
          <a:bodyPr wrap="none">
            <a:spAutoFit/>
          </a:bodyPr>
          <a:lstStyle/>
          <a:p>
            <a:r>
              <a:rPr lang="en-US" b="1">
                <a:solidFill>
                  <a:schemeClr val="bg1"/>
                </a:solidFill>
              </a:rPr>
              <a:t>Appendix</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Line 3"/>
          <p:cNvSpPr>
            <a:spLocks noChangeShapeType="1"/>
          </p:cNvSpPr>
          <p:nvPr/>
        </p:nvSpPr>
        <p:spPr bwMode="auto">
          <a:xfrm>
            <a:off x="457200" y="1905000"/>
            <a:ext cx="8229600" cy="0"/>
          </a:xfrm>
          <a:prstGeom prst="line">
            <a:avLst/>
          </a:prstGeom>
          <a:noFill/>
          <a:ln w="9525">
            <a:solidFill>
              <a:schemeClr val="bg1"/>
            </a:solidFill>
            <a:round/>
            <a:headEnd/>
            <a:tailEnd/>
          </a:ln>
        </p:spPr>
        <p:txBody>
          <a:bodyPr/>
          <a:lstStyle/>
          <a:p>
            <a:endParaRPr lang="en-US"/>
          </a:p>
        </p:txBody>
      </p:sp>
      <p:sp>
        <p:nvSpPr>
          <p:cNvPr id="27651" name="Rectangle 4"/>
          <p:cNvSpPr>
            <a:spLocks noChangeArrowheads="1"/>
          </p:cNvSpPr>
          <p:nvPr/>
        </p:nvSpPr>
        <p:spPr bwMode="auto">
          <a:xfrm>
            <a:off x="5334000" y="2286000"/>
            <a:ext cx="3810000" cy="2373313"/>
          </a:xfrm>
          <a:prstGeom prst="rect">
            <a:avLst/>
          </a:prstGeom>
          <a:noFill/>
          <a:ln w="9525">
            <a:noFill/>
            <a:miter lim="800000"/>
            <a:headEnd/>
            <a:tailEnd/>
          </a:ln>
        </p:spPr>
        <p:txBody>
          <a:bodyPr>
            <a:spAutoFit/>
          </a:bodyPr>
          <a:lstStyle/>
          <a:p>
            <a:r>
              <a:rPr lang="en-US" sz="1400" b="1">
                <a:solidFill>
                  <a:srgbClr val="FFFF00"/>
                </a:solidFill>
              </a:rPr>
              <a:t>Learn More About Our Schools</a:t>
            </a:r>
          </a:p>
          <a:p>
            <a:endParaRPr lang="en-US" sz="1400" b="1">
              <a:solidFill>
                <a:schemeClr val="bg1"/>
              </a:solidFill>
            </a:endParaRPr>
          </a:p>
          <a:p>
            <a:r>
              <a:rPr lang="en-US" sz="1200">
                <a:solidFill>
                  <a:schemeClr val="bg1"/>
                </a:solidFill>
                <a:hlinkClick r:id="rId3"/>
              </a:rPr>
              <a:t>www.pointlomahigh.com</a:t>
            </a:r>
            <a:endParaRPr lang="en-US" sz="1200">
              <a:solidFill>
                <a:schemeClr val="bg1"/>
              </a:solidFill>
            </a:endParaRPr>
          </a:p>
          <a:p>
            <a:endParaRPr lang="en-US" sz="1200">
              <a:solidFill>
                <a:schemeClr val="bg1"/>
              </a:solidFill>
            </a:endParaRPr>
          </a:p>
          <a:p>
            <a:r>
              <a:rPr lang="en-US" sz="1200">
                <a:solidFill>
                  <a:schemeClr val="bg1"/>
                </a:solidFill>
                <a:hlinkClick r:id="rId4"/>
              </a:rPr>
              <a:t>www.correiamiddle.com</a:t>
            </a:r>
            <a:endParaRPr lang="en-US" sz="1200">
              <a:solidFill>
                <a:schemeClr val="bg1"/>
              </a:solidFill>
            </a:endParaRPr>
          </a:p>
          <a:p>
            <a:endParaRPr lang="en-US" sz="1200">
              <a:solidFill>
                <a:schemeClr val="bg1"/>
              </a:solidFill>
            </a:endParaRPr>
          </a:p>
          <a:p>
            <a:r>
              <a:rPr lang="en-US" sz="1200">
                <a:solidFill>
                  <a:schemeClr val="bg1"/>
                </a:solidFill>
                <a:hlinkClick r:id="rId5"/>
              </a:rPr>
              <a:t>www.danamiddle.com</a:t>
            </a:r>
            <a:endParaRPr lang="en-US" sz="1200">
              <a:solidFill>
                <a:schemeClr val="bg1"/>
              </a:solidFill>
            </a:endParaRPr>
          </a:p>
          <a:p>
            <a:endParaRPr lang="en-US" sz="1200">
              <a:solidFill>
                <a:schemeClr val="bg1"/>
              </a:solidFill>
            </a:endParaRPr>
          </a:p>
          <a:p>
            <a:r>
              <a:rPr lang="en-US" sz="1200">
                <a:solidFill>
                  <a:schemeClr val="bg1"/>
                </a:solidFill>
                <a:hlinkClick r:id="rId6"/>
              </a:rPr>
              <a:t>www.silvergateschool.com</a:t>
            </a:r>
            <a:endParaRPr lang="en-US" sz="1200">
              <a:solidFill>
                <a:schemeClr val="bg1"/>
              </a:solidFill>
            </a:endParaRPr>
          </a:p>
          <a:p>
            <a:endParaRPr lang="en-US" sz="1200">
              <a:solidFill>
                <a:schemeClr val="bg1"/>
              </a:solidFill>
            </a:endParaRPr>
          </a:p>
          <a:p>
            <a:r>
              <a:rPr lang="en-US" sz="1200">
                <a:solidFill>
                  <a:schemeClr val="bg1"/>
                </a:solidFill>
              </a:rPr>
              <a:t>Other cluster schools see </a:t>
            </a:r>
            <a:r>
              <a:rPr lang="en-US" sz="1200">
                <a:solidFill>
                  <a:schemeClr val="bg1"/>
                </a:solidFill>
                <a:hlinkClick r:id="rId7"/>
              </a:rPr>
              <a:t>www.sandi.net</a:t>
            </a:r>
            <a:endParaRPr lang="en-US" sz="1200">
              <a:solidFill>
                <a:schemeClr val="bg1"/>
              </a:solidFill>
            </a:endParaRPr>
          </a:p>
          <a:p>
            <a:endParaRPr lang="en-US" sz="1400">
              <a:solidFill>
                <a:schemeClr val="bg1"/>
              </a:solidFill>
            </a:endParaRPr>
          </a:p>
        </p:txBody>
      </p:sp>
      <p:sp>
        <p:nvSpPr>
          <p:cNvPr id="27652" name="Rectangle 6"/>
          <p:cNvSpPr>
            <a:spLocks noChangeArrowheads="1"/>
          </p:cNvSpPr>
          <p:nvPr/>
        </p:nvSpPr>
        <p:spPr bwMode="auto">
          <a:xfrm>
            <a:off x="228600" y="2286000"/>
            <a:ext cx="4876800" cy="3741738"/>
          </a:xfrm>
          <a:prstGeom prst="rect">
            <a:avLst/>
          </a:prstGeom>
          <a:noFill/>
          <a:ln w="9525">
            <a:noFill/>
            <a:miter lim="800000"/>
            <a:headEnd/>
            <a:tailEnd/>
          </a:ln>
        </p:spPr>
        <p:txBody>
          <a:bodyPr>
            <a:spAutoFit/>
          </a:bodyPr>
          <a:lstStyle/>
          <a:p>
            <a:r>
              <a:rPr lang="en-US" sz="1400" b="1">
                <a:solidFill>
                  <a:srgbClr val="FFFF00"/>
                </a:solidFill>
              </a:rPr>
              <a:t>Test Scores API and AYP Results</a:t>
            </a:r>
          </a:p>
          <a:p>
            <a:endParaRPr lang="en-US" sz="1400" b="1">
              <a:solidFill>
                <a:srgbClr val="FFFF00"/>
              </a:solidFill>
            </a:endParaRPr>
          </a:p>
          <a:p>
            <a:r>
              <a:rPr lang="en-US" sz="1200">
                <a:solidFill>
                  <a:srgbClr val="FFFF00"/>
                </a:solidFill>
                <a:hlinkClick r:id="rId8"/>
              </a:rPr>
              <a:t>Annual Yearly Progress (AYP) By School</a:t>
            </a:r>
            <a:endParaRPr lang="en-US" sz="1200">
              <a:solidFill>
                <a:srgbClr val="FFFF00"/>
              </a:solidFill>
            </a:endParaRPr>
          </a:p>
          <a:p>
            <a:endParaRPr lang="en-US" sz="1200">
              <a:solidFill>
                <a:schemeClr val="bg1"/>
              </a:solidFill>
            </a:endParaRPr>
          </a:p>
          <a:p>
            <a:r>
              <a:rPr lang="en-US" sz="1200">
                <a:solidFill>
                  <a:schemeClr val="bg1"/>
                </a:solidFill>
                <a:hlinkClick r:id="rId9"/>
              </a:rPr>
              <a:t>Academic Performance Index (API) By School</a:t>
            </a:r>
            <a:endParaRPr lang="en-US" sz="1200">
              <a:solidFill>
                <a:schemeClr val="bg1"/>
              </a:solidFill>
            </a:endParaRPr>
          </a:p>
          <a:p>
            <a:endParaRPr lang="en-US" sz="1200">
              <a:solidFill>
                <a:schemeClr val="bg1"/>
              </a:solidFill>
            </a:endParaRPr>
          </a:p>
          <a:p>
            <a:endParaRPr lang="en-US" sz="1400">
              <a:solidFill>
                <a:schemeClr val="bg1"/>
              </a:solidFill>
            </a:endParaRPr>
          </a:p>
          <a:p>
            <a:r>
              <a:rPr lang="en-US" sz="1400" b="1">
                <a:solidFill>
                  <a:srgbClr val="FFFF00"/>
                </a:solidFill>
              </a:rPr>
              <a:t>Parent Resources</a:t>
            </a:r>
          </a:p>
          <a:p>
            <a:endParaRPr lang="en-US" sz="1400" b="1">
              <a:solidFill>
                <a:srgbClr val="FFFF00"/>
              </a:solidFill>
            </a:endParaRPr>
          </a:p>
          <a:p>
            <a:r>
              <a:rPr lang="en-US" sz="1200">
                <a:solidFill>
                  <a:schemeClr val="bg1"/>
                </a:solidFill>
                <a:hlinkClick r:id="rId10"/>
              </a:rPr>
              <a:t>Overview of the Accountability Progress Reporting System</a:t>
            </a:r>
            <a:endParaRPr lang="en-US" sz="1200">
              <a:solidFill>
                <a:schemeClr val="bg1"/>
              </a:solidFill>
            </a:endParaRPr>
          </a:p>
          <a:p>
            <a:endParaRPr lang="en-US" sz="1200">
              <a:solidFill>
                <a:schemeClr val="bg1"/>
              </a:solidFill>
            </a:endParaRPr>
          </a:p>
          <a:p>
            <a:r>
              <a:rPr lang="en-US" sz="1200">
                <a:solidFill>
                  <a:schemeClr val="bg1"/>
                </a:solidFill>
                <a:hlinkClick r:id="rId11"/>
              </a:rPr>
              <a:t>Parent Guide To School Accountability Reporting</a:t>
            </a:r>
            <a:endParaRPr lang="en-US" sz="1200">
              <a:solidFill>
                <a:schemeClr val="bg1"/>
              </a:solidFill>
            </a:endParaRPr>
          </a:p>
          <a:p>
            <a:endParaRPr lang="en-US" sz="1200">
              <a:solidFill>
                <a:schemeClr val="bg1"/>
              </a:solidFill>
            </a:endParaRPr>
          </a:p>
          <a:p>
            <a:endParaRPr lang="en-US" sz="1200">
              <a:solidFill>
                <a:schemeClr val="bg1"/>
              </a:solidFill>
            </a:endParaRPr>
          </a:p>
          <a:p>
            <a:r>
              <a:rPr lang="en-US" sz="1200">
                <a:solidFill>
                  <a:schemeClr val="bg1"/>
                </a:solidFill>
                <a:hlinkClick r:id="rId12"/>
              </a:rPr>
              <a:t>API Home Page State of California</a:t>
            </a:r>
            <a:endParaRPr lang="en-US" sz="1200">
              <a:solidFill>
                <a:schemeClr val="bg1"/>
              </a:solidFill>
            </a:endParaRPr>
          </a:p>
          <a:p>
            <a:endParaRPr lang="en-US" sz="1200">
              <a:solidFill>
                <a:schemeClr val="bg1"/>
              </a:solidFill>
            </a:endParaRPr>
          </a:p>
          <a:p>
            <a:r>
              <a:rPr lang="en-US" sz="1200">
                <a:solidFill>
                  <a:schemeClr val="bg1"/>
                </a:solidFill>
                <a:hlinkClick r:id="rId13"/>
              </a:rPr>
              <a:t>AYP Home Page State of California</a:t>
            </a:r>
            <a:endParaRPr lang="en-US" sz="1200">
              <a:solidFill>
                <a:schemeClr val="bg1"/>
              </a:solidFill>
            </a:endParaRPr>
          </a:p>
          <a:p>
            <a:endParaRPr lang="en-US" sz="1200">
              <a:solidFill>
                <a:schemeClr val="bg1"/>
              </a:solidFill>
            </a:endParaRPr>
          </a:p>
          <a:p>
            <a:endParaRPr lang="en-US" sz="1400">
              <a:solidFill>
                <a:schemeClr val="bg1"/>
              </a:solidFill>
            </a:endParaRPr>
          </a:p>
        </p:txBody>
      </p:sp>
      <p:sp>
        <p:nvSpPr>
          <p:cNvPr id="27653" name="Text Box 7"/>
          <p:cNvSpPr txBox="1">
            <a:spLocks noChangeArrowheads="1"/>
          </p:cNvSpPr>
          <p:nvPr/>
        </p:nvSpPr>
        <p:spPr bwMode="auto">
          <a:xfrm>
            <a:off x="2514600" y="1066800"/>
            <a:ext cx="3708400" cy="457200"/>
          </a:xfrm>
          <a:prstGeom prst="rect">
            <a:avLst/>
          </a:prstGeom>
          <a:noFill/>
          <a:ln w="9525">
            <a:noFill/>
            <a:miter lim="800000"/>
            <a:headEnd/>
            <a:tailEnd/>
          </a:ln>
        </p:spPr>
        <p:txBody>
          <a:bodyPr wrap="none">
            <a:spAutoFit/>
          </a:bodyPr>
          <a:lstStyle/>
          <a:p>
            <a:pPr algn="ctr"/>
            <a:r>
              <a:rPr lang="en-US" b="1">
                <a:solidFill>
                  <a:srgbClr val="FFFF00"/>
                </a:solidFill>
              </a:rPr>
              <a:t>Questions &amp; References</a:t>
            </a:r>
            <a:endParaRPr lang="en-US" sz="1800" b="1">
              <a:solidFill>
                <a:schemeClr val="bg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5"/>
          <p:cNvSpPr>
            <a:spLocks noChangeShapeType="1"/>
          </p:cNvSpPr>
          <p:nvPr/>
        </p:nvSpPr>
        <p:spPr bwMode="auto">
          <a:xfrm>
            <a:off x="457200" y="1905000"/>
            <a:ext cx="8229600" cy="0"/>
          </a:xfrm>
          <a:prstGeom prst="line">
            <a:avLst/>
          </a:prstGeom>
          <a:noFill/>
          <a:ln w="9525">
            <a:solidFill>
              <a:schemeClr val="bg1"/>
            </a:solidFill>
            <a:round/>
            <a:headEnd/>
            <a:tailEnd/>
          </a:ln>
        </p:spPr>
        <p:txBody>
          <a:bodyPr/>
          <a:lstStyle/>
          <a:p>
            <a:endParaRPr lang="en-US"/>
          </a:p>
        </p:txBody>
      </p:sp>
      <p:sp>
        <p:nvSpPr>
          <p:cNvPr id="28675" name="Rectangle 7"/>
          <p:cNvSpPr>
            <a:spLocks noChangeArrowheads="1"/>
          </p:cNvSpPr>
          <p:nvPr/>
        </p:nvSpPr>
        <p:spPr bwMode="auto">
          <a:xfrm>
            <a:off x="2514600" y="2322513"/>
            <a:ext cx="3962400" cy="4002087"/>
          </a:xfrm>
          <a:prstGeom prst="rect">
            <a:avLst/>
          </a:prstGeom>
          <a:noFill/>
          <a:ln w="9525">
            <a:noFill/>
            <a:miter lim="800000"/>
            <a:headEnd/>
            <a:tailEnd/>
          </a:ln>
        </p:spPr>
        <p:txBody>
          <a:bodyPr>
            <a:spAutoFit/>
          </a:bodyPr>
          <a:lstStyle/>
          <a:p>
            <a:r>
              <a:rPr lang="en-US" sz="1400" b="1">
                <a:solidFill>
                  <a:srgbClr val="FFFF00"/>
                </a:solidFill>
              </a:rPr>
              <a:t>Learn More About Transforming Education</a:t>
            </a:r>
            <a:r>
              <a:rPr lang="en-US" sz="1400">
                <a:solidFill>
                  <a:srgbClr val="FFFF00"/>
                </a:solidFill>
              </a:rPr>
              <a:t/>
            </a:r>
            <a:br>
              <a:rPr lang="en-US" sz="1400">
                <a:solidFill>
                  <a:srgbClr val="FFFF00"/>
                </a:solidFill>
              </a:rPr>
            </a:br>
            <a:endParaRPr lang="en-US" sz="1400">
              <a:solidFill>
                <a:srgbClr val="FFFF00"/>
              </a:solidFill>
            </a:endParaRPr>
          </a:p>
          <a:p>
            <a:r>
              <a:rPr lang="en-US" sz="1200">
                <a:solidFill>
                  <a:srgbClr val="FFFF00"/>
                </a:solidFill>
                <a:hlinkClick r:id="rId3"/>
              </a:rPr>
              <a:t>Ibrary.com</a:t>
            </a:r>
            <a:endParaRPr lang="en-US" sz="1200">
              <a:solidFill>
                <a:srgbClr val="FFFF00"/>
              </a:solidFill>
            </a:endParaRPr>
          </a:p>
          <a:p>
            <a:endParaRPr lang="en-US" sz="1200">
              <a:solidFill>
                <a:srgbClr val="FFFF00"/>
              </a:solidFill>
            </a:endParaRPr>
          </a:p>
          <a:p>
            <a:r>
              <a:rPr lang="en-US" sz="1200">
                <a:solidFill>
                  <a:schemeClr val="bg1"/>
                </a:solidFill>
                <a:hlinkClick r:id="rId4"/>
              </a:rPr>
              <a:t>George Lucas Educational Foundation</a:t>
            </a:r>
            <a:r>
              <a:rPr lang="en-US" sz="1200">
                <a:solidFill>
                  <a:schemeClr val="bg1"/>
                </a:solidFill>
              </a:rPr>
              <a:t/>
            </a:r>
            <a:br>
              <a:rPr lang="en-US" sz="1200">
                <a:solidFill>
                  <a:schemeClr val="bg1"/>
                </a:solidFill>
              </a:rPr>
            </a:br>
            <a:r>
              <a:rPr lang="en-US" sz="1200">
                <a:solidFill>
                  <a:schemeClr val="bg1"/>
                </a:solidFill>
              </a:rPr>
              <a:t/>
            </a:r>
            <a:br>
              <a:rPr lang="en-US" sz="1200">
                <a:solidFill>
                  <a:schemeClr val="bg1"/>
                </a:solidFill>
              </a:rPr>
            </a:br>
            <a:r>
              <a:rPr lang="en-US" sz="1200">
                <a:solidFill>
                  <a:schemeClr val="bg1"/>
                </a:solidFill>
                <a:hlinkClick r:id="rId5"/>
              </a:rPr>
              <a:t>North Central Regional Educational Lab</a:t>
            </a:r>
            <a:r>
              <a:rPr lang="en-US" sz="1200">
                <a:solidFill>
                  <a:schemeClr val="bg1"/>
                </a:solidFill>
              </a:rPr>
              <a:t/>
            </a:r>
            <a:br>
              <a:rPr lang="en-US" sz="1200">
                <a:solidFill>
                  <a:schemeClr val="bg1"/>
                </a:solidFill>
              </a:rPr>
            </a:br>
            <a:r>
              <a:rPr lang="en-US" sz="1200">
                <a:solidFill>
                  <a:schemeClr val="bg1"/>
                </a:solidFill>
              </a:rPr>
              <a:t/>
            </a:r>
            <a:br>
              <a:rPr lang="en-US" sz="1200">
                <a:solidFill>
                  <a:schemeClr val="bg1"/>
                </a:solidFill>
              </a:rPr>
            </a:br>
            <a:r>
              <a:rPr lang="en-US" sz="1200">
                <a:solidFill>
                  <a:schemeClr val="bg1"/>
                </a:solidFill>
                <a:hlinkClick r:id="rId6"/>
              </a:rPr>
              <a:t>Partnership For 21st Century Skills</a:t>
            </a:r>
            <a:r>
              <a:rPr lang="en-US" sz="1200">
                <a:solidFill>
                  <a:schemeClr val="bg1"/>
                </a:solidFill>
              </a:rPr>
              <a:t/>
            </a:r>
            <a:br>
              <a:rPr lang="en-US" sz="1200">
                <a:solidFill>
                  <a:schemeClr val="bg1"/>
                </a:solidFill>
              </a:rPr>
            </a:br>
            <a:r>
              <a:rPr lang="en-US" sz="1200">
                <a:solidFill>
                  <a:schemeClr val="bg1"/>
                </a:solidFill>
              </a:rPr>
              <a:t/>
            </a:r>
            <a:br>
              <a:rPr lang="en-US" sz="1200">
                <a:solidFill>
                  <a:schemeClr val="bg1"/>
                </a:solidFill>
              </a:rPr>
            </a:br>
            <a:r>
              <a:rPr lang="en-US" sz="1200">
                <a:solidFill>
                  <a:schemeClr val="bg1"/>
                </a:solidFill>
                <a:hlinkClick r:id="rId7"/>
              </a:rPr>
              <a:t>Tech Learning</a:t>
            </a:r>
            <a:r>
              <a:rPr lang="en-US" sz="1200">
                <a:solidFill>
                  <a:schemeClr val="bg1"/>
                </a:solidFill>
              </a:rPr>
              <a:t/>
            </a:r>
            <a:br>
              <a:rPr lang="en-US" sz="1200">
                <a:solidFill>
                  <a:schemeClr val="bg1"/>
                </a:solidFill>
              </a:rPr>
            </a:br>
            <a:r>
              <a:rPr lang="en-US" sz="1200">
                <a:solidFill>
                  <a:schemeClr val="bg1"/>
                </a:solidFill>
              </a:rPr>
              <a:t/>
            </a:r>
            <a:br>
              <a:rPr lang="en-US" sz="1200">
                <a:solidFill>
                  <a:schemeClr val="bg1"/>
                </a:solidFill>
              </a:rPr>
            </a:br>
            <a:r>
              <a:rPr lang="en-US" sz="1200">
                <a:solidFill>
                  <a:schemeClr val="bg1"/>
                </a:solidFill>
                <a:hlinkClick r:id="rId8"/>
              </a:rPr>
              <a:t>eSchool News</a:t>
            </a:r>
            <a:r>
              <a:rPr lang="en-US" sz="1200">
                <a:solidFill>
                  <a:schemeClr val="bg1"/>
                </a:solidFill>
              </a:rPr>
              <a:t/>
            </a:r>
            <a:br>
              <a:rPr lang="en-US" sz="1200">
                <a:solidFill>
                  <a:schemeClr val="bg1"/>
                </a:solidFill>
              </a:rPr>
            </a:br>
            <a:r>
              <a:rPr lang="en-US" sz="1200">
                <a:solidFill>
                  <a:schemeClr val="bg1"/>
                </a:solidFill>
              </a:rPr>
              <a:t/>
            </a:r>
            <a:br>
              <a:rPr lang="en-US" sz="1200">
                <a:solidFill>
                  <a:schemeClr val="bg1"/>
                </a:solidFill>
              </a:rPr>
            </a:br>
            <a:r>
              <a:rPr lang="en-US" sz="1200">
                <a:solidFill>
                  <a:schemeClr val="bg1"/>
                </a:solidFill>
                <a:hlinkClick r:id="rId9"/>
              </a:rPr>
              <a:t>Marc Prensky</a:t>
            </a:r>
            <a:r>
              <a:rPr lang="en-US" sz="1200">
                <a:solidFill>
                  <a:schemeClr val="bg1"/>
                </a:solidFill>
              </a:rPr>
              <a:t/>
            </a:r>
            <a:br>
              <a:rPr lang="en-US" sz="1200">
                <a:solidFill>
                  <a:schemeClr val="bg1"/>
                </a:solidFill>
              </a:rPr>
            </a:br>
            <a:r>
              <a:rPr lang="en-US" sz="1200">
                <a:solidFill>
                  <a:schemeClr val="bg1"/>
                </a:solidFill>
              </a:rPr>
              <a:t/>
            </a:r>
            <a:br>
              <a:rPr lang="en-US" sz="1200">
                <a:solidFill>
                  <a:schemeClr val="bg1"/>
                </a:solidFill>
              </a:rPr>
            </a:br>
            <a:r>
              <a:rPr lang="en-US" sz="1200">
                <a:solidFill>
                  <a:schemeClr val="bg1"/>
                </a:solidFill>
                <a:hlinkClick r:id="rId10"/>
              </a:rPr>
              <a:t>ICT Literacy</a:t>
            </a:r>
            <a:r>
              <a:rPr lang="en-US" sz="1200">
                <a:solidFill>
                  <a:schemeClr val="bg1"/>
                </a:solidFill>
              </a:rPr>
              <a:t/>
            </a:r>
            <a:br>
              <a:rPr lang="en-US" sz="1200">
                <a:solidFill>
                  <a:schemeClr val="bg1"/>
                </a:solidFill>
              </a:rPr>
            </a:br>
            <a:r>
              <a:rPr lang="en-US" sz="1200">
                <a:solidFill>
                  <a:schemeClr val="bg1"/>
                </a:solidFill>
              </a:rPr>
              <a:t/>
            </a:r>
            <a:br>
              <a:rPr lang="en-US" sz="1200">
                <a:solidFill>
                  <a:schemeClr val="bg1"/>
                </a:solidFill>
              </a:rPr>
            </a:br>
            <a:r>
              <a:rPr lang="en-US" sz="1200">
                <a:solidFill>
                  <a:schemeClr val="bg1"/>
                </a:solidFill>
                <a:hlinkClick r:id="rId11"/>
              </a:rPr>
              <a:t>National Educational Foundation</a:t>
            </a:r>
            <a:r>
              <a:rPr lang="en-US" sz="1200">
                <a:solidFill>
                  <a:schemeClr val="bg1"/>
                </a:solidFill>
              </a:rPr>
              <a:t/>
            </a:r>
            <a:br>
              <a:rPr lang="en-US" sz="1200">
                <a:solidFill>
                  <a:schemeClr val="bg1"/>
                </a:solidFill>
              </a:rPr>
            </a:br>
            <a:r>
              <a:rPr lang="en-US" sz="1200">
                <a:solidFill>
                  <a:schemeClr val="bg1"/>
                </a:solidFill>
              </a:rPr>
              <a:t/>
            </a:r>
            <a:br>
              <a:rPr lang="en-US" sz="1200">
                <a:solidFill>
                  <a:schemeClr val="bg1"/>
                </a:solidFill>
              </a:rPr>
            </a:br>
            <a:r>
              <a:rPr lang="en-US" sz="1200">
                <a:solidFill>
                  <a:schemeClr val="bg1"/>
                </a:solidFill>
                <a:hlinkClick r:id="rId12"/>
              </a:rPr>
              <a:t>US Department Of Education Technology Plan</a:t>
            </a:r>
            <a:r>
              <a:rPr lang="en-US" sz="1300">
                <a:solidFill>
                  <a:schemeClr val="bg1"/>
                </a:solidFill>
              </a:rPr>
              <a:t> </a:t>
            </a:r>
          </a:p>
        </p:txBody>
      </p:sp>
      <p:sp>
        <p:nvSpPr>
          <p:cNvPr id="28676" name="Text Box 9"/>
          <p:cNvSpPr txBox="1">
            <a:spLocks noChangeArrowheads="1"/>
          </p:cNvSpPr>
          <p:nvPr/>
        </p:nvSpPr>
        <p:spPr bwMode="auto">
          <a:xfrm>
            <a:off x="2514600" y="1066800"/>
            <a:ext cx="3708400" cy="457200"/>
          </a:xfrm>
          <a:prstGeom prst="rect">
            <a:avLst/>
          </a:prstGeom>
          <a:noFill/>
          <a:ln w="9525">
            <a:noFill/>
            <a:miter lim="800000"/>
            <a:headEnd/>
            <a:tailEnd/>
          </a:ln>
        </p:spPr>
        <p:txBody>
          <a:bodyPr wrap="none">
            <a:spAutoFit/>
          </a:bodyPr>
          <a:lstStyle/>
          <a:p>
            <a:pPr algn="ctr"/>
            <a:r>
              <a:rPr lang="en-US" b="1">
                <a:solidFill>
                  <a:srgbClr val="FFFF00"/>
                </a:solidFill>
              </a:rPr>
              <a:t>Questions &amp; References</a:t>
            </a:r>
            <a:endParaRPr lang="en-US" sz="1800" b="1">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5280</TotalTime>
  <Words>1380</Words>
  <Application>Microsoft Office PowerPoint</Application>
  <PresentationFormat>On-screen Show (4:3)</PresentationFormat>
  <Paragraphs>405</Paragraphs>
  <Slides>40</Slides>
  <Notes>18</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SENTRE Partners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mspathas</dc:creator>
  <cp:lastModifiedBy>Home2Office</cp:lastModifiedBy>
  <cp:revision>402</cp:revision>
  <dcterms:created xsi:type="dcterms:W3CDTF">2005-08-23T14:19:49Z</dcterms:created>
  <dcterms:modified xsi:type="dcterms:W3CDTF">2009-09-17T18:58:45Z</dcterms:modified>
</cp:coreProperties>
</file>